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6"/>
  </p:notesMasterIdLst>
  <p:sldIdLst>
    <p:sldId id="378" r:id="rId2"/>
    <p:sldId id="379" r:id="rId3"/>
    <p:sldId id="382" r:id="rId4"/>
    <p:sldId id="3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CC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8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A7568-6404-4833-ABE3-67D227C7CCCE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C9315-9E94-4BE3-8BB3-3737511E8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3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Click 1x to show answer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8001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826979-BFD3-4BB7-B6FA-54586DB6641E}" type="slidenum"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ato Regular"/>
                <a:ea typeface="+mn-ea"/>
                <a:cs typeface="+mn-cs"/>
                <a:sym typeface="Lato Regular"/>
              </a:rPr>
              <a:pPr marL="0" marR="0" lvl="0" indent="0" algn="l" defTabSz="800100" rtl="0" eaLnBrk="1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 Regular"/>
              <a:ea typeface="+mn-ea"/>
              <a:cs typeface="+mn-cs"/>
              <a:sym typeface="Lat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99896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18475984" y="8951119"/>
            <a:ext cx="190758" cy="174343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633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8401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18475984" y="8951119"/>
            <a:ext cx="190758" cy="174343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633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32753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18475984" y="8951119"/>
            <a:ext cx="190758" cy="174343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633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082227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xfrm>
            <a:off x="18475984" y="8951119"/>
            <a:ext cx="190758" cy="174343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633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80718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nk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sldNum" sz="quarter" idx="2"/>
          </p:nvPr>
        </p:nvSpPr>
        <p:spPr>
          <a:xfrm>
            <a:off x="18475984" y="8951119"/>
            <a:ext cx="190758" cy="174343"/>
          </a:xfrm>
          <a:prstGeom prst="rect">
            <a:avLst/>
          </a:prstGeom>
        </p:spPr>
        <p:txBody>
          <a:bodyPr lIns="38100" tIns="38100" rIns="38100" bIns="38100"/>
          <a:lstStyle>
            <a:lvl1pPr>
              <a:defRPr sz="633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9713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6493" y="6172354"/>
            <a:ext cx="2444965" cy="221536"/>
          </a:xfrm>
        </p:spPr>
        <p:txBody>
          <a:bodyPr/>
          <a:lstStyle/>
          <a:p>
            <a:pPr marL="652874" marR="3463" indent="-644648"/>
            <a:r>
              <a:rPr lang="en-US" spc="143"/>
              <a:t>End  </a:t>
            </a:r>
            <a:r>
              <a:rPr lang="en-US" spc="146"/>
              <a:t>of  </a:t>
            </a:r>
            <a:r>
              <a:rPr lang="en-US" spc="205"/>
              <a:t>Stay  </a:t>
            </a:r>
            <a:r>
              <a:rPr lang="en-US" spc="164"/>
              <a:t>Leader's  </a:t>
            </a:r>
            <a:r>
              <a:rPr lang="en-US" spc="150"/>
              <a:t>Guide</a:t>
            </a:r>
            <a:r>
              <a:rPr lang="en-US" spc="75"/>
              <a:t> </a:t>
            </a:r>
            <a:fld id="{81D60167-4931-47E6-BA6A-407CBD079E47}" type="slidenum">
              <a:rPr lang="en-US" spc="123" smtClean="0"/>
              <a:pPr marL="652874" marR="3463" indent="-644648"/>
              <a:t>‹#›</a:t>
            </a:fld>
            <a:endParaRPr lang="en-US" spc="123" dirty="0"/>
          </a:p>
        </p:txBody>
      </p:sp>
    </p:spTree>
    <p:extLst>
      <p:ext uri="{BB962C8B-B14F-4D97-AF65-F5344CB8AC3E}">
        <p14:creationId xmlns:p14="http://schemas.microsoft.com/office/powerpoint/2010/main" val="147222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A2F37-71AD-4BA0-8DC6-E878F592D597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00074" y="6365240"/>
            <a:ext cx="242054" cy="221536"/>
          </a:xfrm>
        </p:spPr>
        <p:txBody>
          <a:bodyPr/>
          <a:lstStyle/>
          <a:p>
            <a:fld id="{3257BD09-4C58-4E69-BFD7-D6F917443F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278F"/>
            </a:gs>
            <a:gs pos="0">
              <a:srgbClr val="ED145B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11000074" y="6365241"/>
            <a:ext cx="242054" cy="22153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 defTabSz="410751">
              <a:lnSpc>
                <a:spcPct val="100000"/>
              </a:lnSpc>
              <a:defRPr sz="773">
                <a:solidFill>
                  <a:srgbClr val="838383"/>
                </a:solidFill>
                <a:latin typeface="Gotham-Medium"/>
                <a:ea typeface="Gotham-Medium"/>
                <a:cs typeface="Gotham-Medium"/>
                <a:sym typeface="Gotham-Medium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/>
        </p:nvSpPr>
        <p:spPr>
          <a:xfrm>
            <a:off x="889442" y="6258170"/>
            <a:ext cx="2019785" cy="3927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 defTabSz="457200">
              <a:lnSpc>
                <a:spcPts val="2500"/>
              </a:lnSpc>
              <a:defRPr sz="1100">
                <a:solidFill>
                  <a:srgbClr val="515152"/>
                </a:solidFill>
                <a:latin typeface="Montserrat-Light"/>
                <a:ea typeface="Montserrat-Light"/>
                <a:cs typeface="Montserrat-Light"/>
                <a:sym typeface="Montserrat-Light"/>
              </a:defRPr>
            </a:lvl1pPr>
          </a:lstStyle>
          <a:p>
            <a:r>
              <a:rPr sz="773"/>
              <a:t> © AFS Intercultural Programs, Inc. 2017</a:t>
            </a:r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892969" y="312539"/>
            <a:ext cx="10406063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892969" y="1830586"/>
            <a:ext cx="10406063" cy="44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13318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572967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1pPr>
      <a:lvl2pPr marL="885495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2pPr>
      <a:lvl3pPr marL="1198023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3pPr>
      <a:lvl4pPr marL="1510551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4pPr>
      <a:lvl5pPr marL="1823079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5pPr>
      <a:lvl6pPr marL="2135607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6pPr>
      <a:lvl7pPr marL="2448135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7pPr>
      <a:lvl8pPr marL="2760663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8pPr>
      <a:lvl9pPr marL="3073191" marR="0" indent="-572967" algn="l" defTabSz="321457" rtl="0" latinLnBrk="0">
        <a:lnSpc>
          <a:spcPct val="100000"/>
        </a:lnSpc>
        <a:spcBef>
          <a:spcPts val="703"/>
        </a:spcBef>
        <a:spcAft>
          <a:spcPts val="0"/>
        </a:spcAft>
        <a:buClrTx/>
        <a:buSzPct val="75000"/>
        <a:buFontTx/>
        <a:buChar char="•"/>
        <a:tabLst/>
        <a:defRPr sz="4640" b="0" i="0" u="none" strike="noStrike" cap="none" spc="-93" baseline="0">
          <a:ln>
            <a:noFill/>
          </a:ln>
          <a:solidFill>
            <a:srgbClr val="FFFFFF"/>
          </a:solidFill>
          <a:uFillTx/>
          <a:latin typeface="Montserrat-Regular"/>
          <a:ea typeface="Montserrat-Regular"/>
          <a:cs typeface="Montserrat-Regular"/>
          <a:sym typeface="Montserrat-Regular"/>
        </a:defRPr>
      </a:lvl9pPr>
    </p:bodyStyle>
    <p:otherStyle>
      <a:lvl1pPr marL="0" marR="0" indent="0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1pPr>
      <a:lvl2pPr marL="0" marR="0" indent="241093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2pPr>
      <a:lvl3pPr marL="0" marR="0" indent="482186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3pPr>
      <a:lvl4pPr marL="0" marR="0" indent="723279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4pPr>
      <a:lvl5pPr marL="0" marR="0" indent="964372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5pPr>
      <a:lvl6pPr marL="0" marR="0" indent="1205465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6pPr>
      <a:lvl7pPr marL="0" marR="0" indent="1446558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7pPr>
      <a:lvl8pPr marL="0" marR="0" indent="1687651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8pPr>
      <a:lvl9pPr marL="0" marR="0" indent="1928744" algn="r" defTabSz="41075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73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otham-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38ECCDD-343C-41D2-849D-255DDFB4CA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805" y="5341130"/>
            <a:ext cx="1560595" cy="11368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73F5C49-3A55-428F-A8B3-1AD2D682E242}"/>
              </a:ext>
            </a:extLst>
          </p:cNvPr>
          <p:cNvSpPr/>
          <p:nvPr/>
        </p:nvSpPr>
        <p:spPr>
          <a:xfrm>
            <a:off x="0" y="-10319"/>
            <a:ext cx="12192000" cy="486888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+mn-ea"/>
              <a:cs typeface="+mn-cs"/>
              <a:sym typeface="Helvetica Ligh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0F5F52-DC64-4317-B2D3-C41CEDFCFFD8}"/>
              </a:ext>
            </a:extLst>
          </p:cNvPr>
          <p:cNvSpPr txBox="1">
            <a:spLocks/>
          </p:cNvSpPr>
          <p:nvPr/>
        </p:nvSpPr>
        <p:spPr>
          <a:xfrm>
            <a:off x="739036" y="5436296"/>
            <a:ext cx="7540667" cy="89147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marL="0" marR="0" indent="0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1607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321457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482186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642915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803643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964372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125101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2858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en-US" sz="4800" kern="0" dirty="0">
                <a:latin typeface="Arial Black" panose="020B0A04020102020204" pitchFamily="34" charset="0"/>
                <a:cs typeface="Gotham Medium" pitchFamily="50" charset="0"/>
              </a:rPr>
              <a:t>Feeling Miserable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AF27B13-36C7-4143-8CCF-53D8CB10BC0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44"/>
          <a:stretch/>
        </p:blipFill>
        <p:spPr>
          <a:xfrm>
            <a:off x="0" y="0"/>
            <a:ext cx="6717607" cy="486888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0C3BAC8-5EB1-413D-B837-89AC057ADBBD}"/>
              </a:ext>
            </a:extLst>
          </p:cNvPr>
          <p:cNvSpPr/>
          <p:nvPr/>
        </p:nvSpPr>
        <p:spPr>
          <a:xfrm>
            <a:off x="6998788" y="300463"/>
            <a:ext cx="491203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Our teen is homesick.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She says nobody in the family speaks English, even though they said they did in their host family application.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She having trouble with the language, even though she’s studied it for 2 years in high school.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She hasn’t made many friends.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She feels very lonely and has been talking about coming home.</a:t>
            </a:r>
          </a:p>
        </p:txBody>
      </p:sp>
    </p:spTree>
    <p:extLst>
      <p:ext uri="{BB962C8B-B14F-4D97-AF65-F5344CB8AC3E}">
        <p14:creationId xmlns:p14="http://schemas.microsoft.com/office/powerpoint/2010/main" val="19006644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58FA33C-1723-4A27-ADD5-DA32A0952C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805" y="5341130"/>
            <a:ext cx="1560595" cy="113682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6A7A3EA-9E7E-4C70-9A0A-D42192442149}"/>
              </a:ext>
            </a:extLst>
          </p:cNvPr>
          <p:cNvSpPr/>
          <p:nvPr/>
        </p:nvSpPr>
        <p:spPr>
          <a:xfrm>
            <a:off x="0" y="0"/>
            <a:ext cx="12192000" cy="486888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+mn-ea"/>
              <a:cs typeface="+mn-cs"/>
              <a:sym typeface="Helvetica Light"/>
            </a:endParaRP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051945E7-5B00-474E-BBBA-964A4D0EA43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17"/>
          <a:stretch/>
        </p:blipFill>
        <p:spPr>
          <a:xfrm>
            <a:off x="0" y="0"/>
            <a:ext cx="4967223" cy="486888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5575A5C8-FFCD-4A52-9C16-60D7C95A0431}"/>
              </a:ext>
            </a:extLst>
          </p:cNvPr>
          <p:cNvSpPr txBox="1">
            <a:spLocks/>
          </p:cNvSpPr>
          <p:nvPr/>
        </p:nvSpPr>
        <p:spPr>
          <a:xfrm>
            <a:off x="1228094" y="5474491"/>
            <a:ext cx="5598591" cy="870102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1607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321457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482186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642915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803643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964372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125101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2858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en-US" sz="4800" kern="0">
                <a:latin typeface="Arial Black" panose="020B0A04020102020204" pitchFamily="34" charset="0"/>
                <a:cs typeface="Gotham Medium" pitchFamily="50" charset="0"/>
              </a:rPr>
              <a:t>Doctor Visit</a:t>
            </a:r>
            <a:endParaRPr lang="en-US" sz="4800" kern="0" dirty="0">
              <a:latin typeface="Arial Black" panose="020B0A04020102020204" pitchFamily="34" charset="0"/>
              <a:cs typeface="Gotham Medium" pitchFamily="50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B83A22-DE25-48EA-A95B-20F7403980F0}"/>
              </a:ext>
            </a:extLst>
          </p:cNvPr>
          <p:cNvSpPr/>
          <p:nvPr/>
        </p:nvSpPr>
        <p:spPr>
          <a:xfrm>
            <a:off x="5050730" y="397824"/>
            <a:ext cx="7057763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Our child has been on program for 3 weeks.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 loves his host family.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 has had diarrhea since the second day in the country.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His new mother’s cooking is very spicy and they eat lots of foods that are different from here.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 just closes his eyes and eats it quickly.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He’s been taking some OTC medicine and it helps a little.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He isn’t sure if he should ask to see a doctor or just deal with it.</a:t>
            </a:r>
          </a:p>
        </p:txBody>
      </p:sp>
    </p:spTree>
    <p:extLst>
      <p:ext uri="{BB962C8B-B14F-4D97-AF65-F5344CB8AC3E}">
        <p14:creationId xmlns:p14="http://schemas.microsoft.com/office/powerpoint/2010/main" val="84453294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EED68F3-25F0-493F-B76E-3E4A25C602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805" y="5341130"/>
            <a:ext cx="1560595" cy="113682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EB37A0-BDA6-4AF8-A152-41CD81C39685}"/>
              </a:ext>
            </a:extLst>
          </p:cNvPr>
          <p:cNvSpPr/>
          <p:nvPr/>
        </p:nvSpPr>
        <p:spPr>
          <a:xfrm>
            <a:off x="0" y="-46168"/>
            <a:ext cx="12192000" cy="486888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+mn-ea"/>
              <a:cs typeface="+mn-cs"/>
              <a:sym typeface="Helvetica Ligh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59D326F-2DDD-43CF-BB3E-0D8AE7A18933}"/>
              </a:ext>
            </a:extLst>
          </p:cNvPr>
          <p:cNvSpPr txBox="1">
            <a:spLocks/>
          </p:cNvSpPr>
          <p:nvPr/>
        </p:nvSpPr>
        <p:spPr>
          <a:xfrm>
            <a:off x="969247" y="5458259"/>
            <a:ext cx="7961809" cy="90256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1607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321457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482186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642915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803643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964372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125101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285829" algn="ctr" defTabSz="410751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625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en-US" sz="4800" kern="0">
                <a:latin typeface="Arial Black" panose="020B0A04020102020204" pitchFamily="34" charset="0"/>
              </a:rPr>
              <a:t>Having Too Much Fun</a:t>
            </a:r>
            <a:endParaRPr lang="en-US" sz="4800" kern="0" dirty="0">
              <a:latin typeface="Arial Black" panose="020B0A040201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9DDAD8-1E73-4C3D-A643-429956CA1E37}"/>
              </a:ext>
            </a:extLst>
          </p:cNvPr>
          <p:cNvSpPr/>
          <p:nvPr/>
        </p:nvSpPr>
        <p:spPr>
          <a:xfrm>
            <a:off x="4446740" y="356948"/>
            <a:ext cx="73016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My teen usually makes good decisions, is responsible and doesn’t give in to peer pressure.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saw on their Facebook page that they were tagged in some photos, which showed their friends drinking and partying.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like to think that they were invited to hang out, but didn’t know about the alcohol and weren’t drinking alcohol themselves.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don’t know what to think or how to react.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can’t ground them since they are in their host country.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I want them to understand that their choices can affect their AFS program as well as their future; Colleges and companies often check social media accounts!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585425-4F9F-42A2-9E4F-B17A77C6B1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5" r="19811"/>
          <a:stretch/>
        </p:blipFill>
        <p:spPr>
          <a:xfrm>
            <a:off x="0" y="-46169"/>
            <a:ext cx="4279226" cy="486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252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B53EAB14-2BCD-495B-89E6-9CAA91D5433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805" y="5341130"/>
            <a:ext cx="1560595" cy="113682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83EBCE9-9F7A-4CEC-B2E4-2AC1169F1D9A}"/>
              </a:ext>
            </a:extLst>
          </p:cNvPr>
          <p:cNvSpPr/>
          <p:nvPr/>
        </p:nvSpPr>
        <p:spPr>
          <a:xfrm>
            <a:off x="-1" y="0"/>
            <a:ext cx="12192000" cy="486888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Light"/>
              <a:ea typeface="+mn-ea"/>
              <a:cs typeface="+mn-cs"/>
              <a:sym typeface="Helvetica Ligh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4B5901-D0EE-44BC-9282-444BC537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915" y="5246760"/>
            <a:ext cx="6645058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latin typeface="Arial Black" panose="020B0A04020102020204" pitchFamily="34" charset="0"/>
              </a:rPr>
              <a:t>Safety Discussion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16DB08-2D52-484E-A61D-1D02D15EF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7" y="806480"/>
            <a:ext cx="11297463" cy="34480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some risky teen behaviors that worry parents?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parents often deal with these behaviors?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one of these issues affected your teen now, how might you handle it?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could the same issues be handled while your teen is away on program?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can you do to help prepare your teen – before they leave – so that they can make wise decisions while on program?</a:t>
            </a:r>
          </a:p>
        </p:txBody>
      </p:sp>
    </p:spTree>
    <p:extLst>
      <p:ext uri="{BB962C8B-B14F-4D97-AF65-F5344CB8AC3E}">
        <p14:creationId xmlns:p14="http://schemas.microsoft.com/office/powerpoint/2010/main" val="387821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001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Lato Regular"/>
            <a:ea typeface="Lato Regular"/>
            <a:cs typeface="Lato Regular"/>
            <a:sym typeface="Lat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5263</TotalTime>
  <Words>354</Words>
  <Application>Microsoft Office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Arial Black</vt:lpstr>
      <vt:lpstr>Calibri</vt:lpstr>
      <vt:lpstr>Gotham Medium</vt:lpstr>
      <vt:lpstr>Gotham-Medium</vt:lpstr>
      <vt:lpstr>Helvetica Light</vt:lpstr>
      <vt:lpstr>Lato Regular</vt:lpstr>
      <vt:lpstr>Montserrat-Light</vt:lpstr>
      <vt:lpstr>Montserrat-Regular</vt:lpstr>
      <vt:lpstr>White</vt:lpstr>
      <vt:lpstr>PowerPoint Presentation</vt:lpstr>
      <vt:lpstr>PowerPoint Presentation</vt:lpstr>
      <vt:lpstr>PowerPoint Presentation</vt:lpstr>
      <vt:lpstr>Safety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Mid-Stay Orientation</dc:title>
  <dc:creator>Emily Kawasaki</dc:creator>
  <cp:lastModifiedBy>Emily Kawasaki</cp:lastModifiedBy>
  <cp:revision>232</cp:revision>
  <dcterms:created xsi:type="dcterms:W3CDTF">2016-10-20T18:16:42Z</dcterms:created>
  <dcterms:modified xsi:type="dcterms:W3CDTF">2018-04-16T17:01:18Z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