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3" r:id="rId2"/>
  </p:sldMasterIdLst>
  <p:notesMasterIdLst>
    <p:notesMasterId r:id="rId17"/>
  </p:notesMasterIdLst>
  <p:sldIdLst>
    <p:sldId id="299" r:id="rId3"/>
    <p:sldId id="280" r:id="rId4"/>
    <p:sldId id="282" r:id="rId5"/>
    <p:sldId id="301" r:id="rId6"/>
    <p:sldId id="303" r:id="rId7"/>
    <p:sldId id="302" r:id="rId8"/>
    <p:sldId id="304" r:id="rId9"/>
    <p:sldId id="305" r:id="rId10"/>
    <p:sldId id="288" r:id="rId11"/>
    <p:sldId id="290" r:id="rId12"/>
    <p:sldId id="292" r:id="rId13"/>
    <p:sldId id="300" r:id="rId14"/>
    <p:sldId id="306"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96115" autoAdjust="0"/>
  </p:normalViewPr>
  <p:slideViewPr>
    <p:cSldViewPr snapToGrid="0">
      <p:cViewPr varScale="1">
        <p:scale>
          <a:sx n="106" d="100"/>
          <a:sy n="106" d="100"/>
        </p:scale>
        <p:origin x="420"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51DC5-986C-47F1-B4D5-25F6D0E4C0DC}" type="datetimeFigureOut">
              <a:rPr lang="en-US" smtClean="0"/>
              <a:t>6/7/2018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6EE0F-48AC-4006-B0DF-F9EE0C912AEF}" type="slidenum">
              <a:rPr lang="en-US" smtClean="0"/>
              <a:t>‹#›</a:t>
            </a:fld>
            <a:endParaRPr lang="en-US"/>
          </a:p>
        </p:txBody>
      </p:sp>
    </p:spTree>
    <p:extLst>
      <p:ext uri="{BB962C8B-B14F-4D97-AF65-F5344CB8AC3E}">
        <p14:creationId xmlns:p14="http://schemas.microsoft.com/office/powerpoint/2010/main" val="336685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Click 1x to show</a:t>
            </a:r>
            <a:r>
              <a:rPr lang="en-US" sz="1200" b="1" kern="1200" baseline="0" dirty="0">
                <a:solidFill>
                  <a:schemeClr val="tx1"/>
                </a:solidFill>
                <a:effectLst/>
                <a:latin typeface="+mn-lt"/>
                <a:ea typeface="+mn-ea"/>
                <a:cs typeface="+mn-cs"/>
              </a:rPr>
              <a:t> all answers</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Alcohol Use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against the law in the United States for anyone under the age of 21 to publicly possess or purchase alcohol. Beer and wine are considered alcoholic beverages. Possession of alcohol includes holding a can or bottle of beer or other drink containing alcohol. You could be sent home if you are arrested or suspended from school related to alcohol use.</a:t>
            </a:r>
          </a:p>
          <a:p>
            <a:pPr lvl="0"/>
            <a:r>
              <a:rPr lang="en-US" sz="1200" kern="1200" dirty="0">
                <a:solidFill>
                  <a:schemeClr val="tx1"/>
                </a:solidFill>
                <a:effectLst/>
                <a:latin typeface="+mn-lt"/>
                <a:ea typeface="+mn-ea"/>
                <a:cs typeface="+mn-cs"/>
              </a:rPr>
              <a:t>AFS is aware that there are American high school students who abuse alcohol and binge drink. Binge drinking for females means four or more drinks on one occasion and for males it means five or more drinks on one occasion. Serious injury and death can occur from the abuse of alcohol, such as binge drinking. Binge drinking or inappropriate behavior related to drinking is not allowed while on an AFS-USA program. Talk to your host parents about their views on alcohol and the laws in your area. Your host parents expect you to follow the rules of their home. You should also talk to your liaison about teen-aged drinking in the community in which you are living.</a:t>
            </a:r>
          </a:p>
          <a:p>
            <a:pPr lvl="0"/>
            <a:r>
              <a:rPr lang="en-US" sz="1200" kern="1200" dirty="0">
                <a:solidFill>
                  <a:schemeClr val="tx1"/>
                </a:solidFill>
                <a:effectLst/>
                <a:latin typeface="+mn-lt"/>
                <a:ea typeface="+mn-ea"/>
                <a:cs typeface="+mn-cs"/>
              </a:rPr>
              <a:t>Call your host parents or another responsible adult (such as your liaison) if you find yourself at a party or event where there is binge or under-age drinking, no matter what time of the day or night. Please don’t jeopardize your AFS program by ignoring the laws about under-age drinking. Everyone at AFS takes these laws seriously. To read AFS-USA’s Alcohol Policy for Participants, please see the “Safety Tips” booklet.</a:t>
            </a:r>
          </a:p>
          <a:p>
            <a:endParaRPr lang="en-US" dirty="0"/>
          </a:p>
        </p:txBody>
      </p:sp>
      <p:sp>
        <p:nvSpPr>
          <p:cNvPr id="4" name="Slide Number Placeholder 3"/>
          <p:cNvSpPr>
            <a:spLocks noGrp="1"/>
          </p:cNvSpPr>
          <p:nvPr>
            <p:ph type="sldNum" sz="quarter" idx="10"/>
          </p:nvPr>
        </p:nvSpPr>
        <p:spPr/>
        <p:txBody>
          <a:bodyPr/>
          <a:lstStyle/>
          <a:p>
            <a:pPr marL="0" marR="0" lvl="0" indent="0" algn="l" defTabSz="800100" rtl="0" eaLnBrk="1" fontAlgn="auto" latinLnBrk="0" hangingPunct="0">
              <a:lnSpc>
                <a:spcPct val="120000"/>
              </a:lnSpc>
              <a:spcBef>
                <a:spcPts val="0"/>
              </a:spcBef>
              <a:spcAft>
                <a:spcPts val="0"/>
              </a:spcAft>
              <a:buClrTx/>
              <a:buSzTx/>
              <a:buFontTx/>
              <a:buNone/>
              <a:tabLst/>
              <a:defRPr/>
            </a:pPr>
            <a:fld id="{C9826979-BFD3-4BB7-B6FA-54586DB6641E}" type="slidenum">
              <a:rPr kumimoji="0" lang="en-US" sz="1200" b="0" i="0" u="none" strike="noStrike" kern="0" cap="none" spc="0" normalizeH="0" baseline="0" noProof="0" smtClean="0">
                <a:ln>
                  <a:noFill/>
                </a:ln>
                <a:solidFill>
                  <a:srgbClr val="000000"/>
                </a:solidFill>
                <a:effectLst/>
                <a:uLnTx/>
                <a:uFillTx/>
                <a:latin typeface="Lato Regular"/>
                <a:ea typeface="+mn-ea"/>
                <a:cs typeface="+mn-cs"/>
                <a:sym typeface="Lato Regular"/>
              </a:rPr>
              <a:pPr marL="0" marR="0" lvl="0" indent="0" algn="l" defTabSz="800100" rtl="0" eaLnBrk="1" fontAlgn="auto" latinLnBrk="0" hangingPunct="0">
                <a:lnSpc>
                  <a:spcPct val="12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rgbClr val="000000"/>
              </a:solidFill>
              <a:effectLst/>
              <a:uLnTx/>
              <a:uFillTx/>
              <a:latin typeface="Lato Regular"/>
              <a:ea typeface="+mn-ea"/>
              <a:cs typeface="+mn-cs"/>
              <a:sym typeface="Lato Regular"/>
            </a:endParaRPr>
          </a:p>
        </p:txBody>
      </p:sp>
    </p:spTree>
    <p:extLst>
      <p:ext uri="{BB962C8B-B14F-4D97-AF65-F5344CB8AC3E}">
        <p14:creationId xmlns:p14="http://schemas.microsoft.com/office/powerpoint/2010/main" val="189099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99458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800100" rtl="0" eaLnBrk="1" fontAlgn="auto" latinLnBrk="0" hangingPunct="0">
              <a:lnSpc>
                <a:spcPct val="120000"/>
              </a:lnSpc>
              <a:spcBef>
                <a:spcPts val="0"/>
              </a:spcBef>
              <a:spcAft>
                <a:spcPts val="0"/>
              </a:spcAft>
              <a:buClrTx/>
              <a:buSzTx/>
              <a:buFontTx/>
              <a:buNone/>
              <a:tabLst/>
              <a:defRPr/>
            </a:pPr>
            <a:fld id="{1459AD65-EBA7-463E-A25B-5DEEF6628E67}" type="slidenum">
              <a:rPr kumimoji="0" lang="en-US" sz="1200" b="0" i="0" u="none" strike="noStrike" kern="0" cap="none" spc="0" normalizeH="0" baseline="0" noProof="0" smtClean="0">
                <a:ln>
                  <a:noFill/>
                </a:ln>
                <a:solidFill>
                  <a:srgbClr val="000000"/>
                </a:solidFill>
                <a:effectLst/>
                <a:uLnTx/>
                <a:uFillTx/>
                <a:latin typeface="Lato Regular"/>
                <a:ea typeface="+mn-ea"/>
                <a:cs typeface="+mn-cs"/>
                <a:sym typeface="Lato Regular"/>
              </a:rPr>
              <a:pPr marL="0" marR="0" lvl="0" indent="0" algn="l" defTabSz="800100" rtl="0" eaLnBrk="1" fontAlgn="auto" latinLnBrk="0" hangingPunct="0">
                <a:lnSpc>
                  <a:spcPct val="12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rgbClr val="000000"/>
              </a:solidFill>
              <a:effectLst/>
              <a:uLnTx/>
              <a:uFillTx/>
              <a:latin typeface="Lato Regular"/>
              <a:ea typeface="+mn-ea"/>
              <a:cs typeface="+mn-cs"/>
              <a:sym typeface="Lato Regular"/>
            </a:endParaRPr>
          </a:p>
        </p:txBody>
      </p:sp>
    </p:spTree>
    <p:extLst>
      <p:ext uri="{BB962C8B-B14F-4D97-AF65-F5344CB8AC3E}">
        <p14:creationId xmlns:p14="http://schemas.microsoft.com/office/powerpoint/2010/main" val="281115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404551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950" y="1257300"/>
            <a:ext cx="603250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95932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a participant feels at risk, they should contact their resources in their HOST COUNTRY in the following order, starting with those closest to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Your Host Parent(s)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Your AFS Contact Person/Liaison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AFS Staff in the Host Country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AFS 24-hour Duty Officer in your Host Country</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Only after trying to contact EVERY person on the list and being unsuccessful, ONLY THEN should the participant contact: AFS-USA 24-hour Duty Officer (1-800-237-4636, option 9).</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REMEMBER</a:t>
            </a:r>
            <a:r>
              <a:rPr kumimoji="0" lang="en-US" sz="1200" b="0" i="0" u="none" strike="noStrike" kern="1200" cap="none" spc="0" normalizeH="0" baseline="0" noProof="0" dirty="0">
                <a:ln>
                  <a:noFill/>
                </a:ln>
                <a:solidFill>
                  <a:prstClr val="black"/>
                </a:solidFill>
                <a:effectLst/>
                <a:uLnTx/>
                <a:uFillTx/>
                <a:latin typeface="+mn-lt"/>
                <a:ea typeface="+mn-ea"/>
                <a:cs typeface="+mn-cs"/>
              </a:rPr>
              <a:t> - Only if ALL other contact attempts fail, then contact your natural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Facilitator Talking Points: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Chain of Communication encourages everyone to seek help from the person nearest to them.</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in the host country, students </a:t>
            </a:r>
            <a:r>
              <a:rPr kumimoji="0" lang="en-US" sz="1200" b="1" i="0" u="none" strike="noStrike" kern="1200" cap="none" spc="0" normalizeH="0" baseline="0" noProof="0" dirty="0">
                <a:ln>
                  <a:noFill/>
                </a:ln>
                <a:solidFill>
                  <a:prstClr val="black"/>
                </a:solidFill>
                <a:effectLst/>
                <a:uLnTx/>
                <a:uFillTx/>
                <a:latin typeface="+mn-lt"/>
                <a:ea typeface="+mn-ea"/>
                <a:cs typeface="+mn-cs"/>
              </a:rPr>
              <a:t>MUST</a:t>
            </a:r>
            <a:r>
              <a:rPr kumimoji="0" lang="en-US" sz="1200" b="0" i="0" u="none" strike="noStrike" kern="1200" cap="none" spc="0" normalizeH="0" baseline="0" noProof="0" dirty="0">
                <a:ln>
                  <a:noFill/>
                </a:ln>
                <a:solidFill>
                  <a:prstClr val="black"/>
                </a:solidFill>
                <a:effectLst/>
                <a:uLnTx/>
                <a:uFillTx/>
                <a:latin typeface="+mn-lt"/>
                <a:ea typeface="+mn-ea"/>
                <a:cs typeface="+mn-cs"/>
              </a:rPr>
              <a:t> ask and find out the local support structure, the names &amp; roles of support people, and their contact info.</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Different host countries may have a slightly different (simpler or more complex) local support network or hierarchy.</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Here are some examples of possible Local Contacts/Participant Support roles/titles:</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Teacher</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Liaison Person</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Chapter President</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Paid AFS Staff</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Local Volunteer</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Area Team Leader</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Contact Person</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Local Host/Hosting Coordinator</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AFS Contacts in the host country can better assess the situation and dispatch help much more quickly than those in the United States. AFS will always keep natural families informed about the safety and well-being of their children.</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is often the nearest AFS contact person/volunteer who can help the fastest.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Following the Chain of Communication respects people’s roles and helps to ensure that information is shared effectively and recorded accurately.</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Students should ONLY call the Duty Officer in their host country IF they Meet ALL OF THE FOLLOWING CONDITIONS:</a:t>
            </a:r>
          </a:p>
          <a:p>
            <a:pPr marL="698830" marR="0" lvl="1" indent="-232943"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There is a TRUE EMERGENCY (Fire, Victim of crime/abuse, Locked out/Kicked out of host family home, Car Accident, Serious Injury, Imminent Death or Threat to Safety, etc.)</a:t>
            </a:r>
          </a:p>
          <a:p>
            <a:pPr marL="698830" marR="0" lvl="1" indent="-232943"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They tried and were unable to contact ANY other people. </a:t>
            </a:r>
            <a:r>
              <a:rPr kumimoji="0" lang="en-US" sz="1200" b="1"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T</a:t>
            </a:r>
            <a:r>
              <a:rPr kumimoji="0" lang="en-US" sz="1200" b="1" i="0" u="none" strike="noStrike" kern="1200" cap="none" spc="0" normalizeH="0" baseline="0" noProof="0" dirty="0">
                <a:ln>
                  <a:noFill/>
                </a:ln>
                <a:solidFill>
                  <a:prstClr val="black"/>
                </a:solidFill>
                <a:effectLst/>
                <a:uLnTx/>
                <a:uFillTx/>
                <a:latin typeface="+mn-lt"/>
                <a:ea typeface="+mn-ea"/>
                <a:cs typeface="+mn-cs"/>
              </a:rPr>
              <a:t>heir host family, their local contact person, and ALL AFS Support staff in the host country office are unavailable/MIA and are not answering calls/texts/emails.</a:t>
            </a:r>
          </a:p>
          <a:p>
            <a:endParaRPr lang="en-US" dirty="0"/>
          </a:p>
        </p:txBody>
      </p:sp>
      <p:sp>
        <p:nvSpPr>
          <p:cNvPr id="4" name="Slide Number Placeholder 3"/>
          <p:cNvSpPr>
            <a:spLocks noGrp="1"/>
          </p:cNvSpPr>
          <p:nvPr>
            <p:ph type="sldNum" sz="quarter" idx="10"/>
          </p:nvPr>
        </p:nvSpPr>
        <p:spPr/>
        <p:txBody>
          <a:bodyPr/>
          <a:lstStyle/>
          <a:p>
            <a:pPr marL="0" marR="0" lvl="0" indent="0" algn="l" defTabSz="800100" rtl="0" eaLnBrk="1" fontAlgn="auto" latinLnBrk="0" hangingPunct="0">
              <a:lnSpc>
                <a:spcPct val="120000"/>
              </a:lnSpc>
              <a:spcBef>
                <a:spcPts val="0"/>
              </a:spcBef>
              <a:spcAft>
                <a:spcPts val="0"/>
              </a:spcAft>
              <a:buClrTx/>
              <a:buSzTx/>
              <a:buFontTx/>
              <a:buNone/>
              <a:tabLst/>
              <a:defRPr/>
            </a:pPr>
            <a:fld id="{1459AD65-EBA7-463E-A25B-5DEEF6628E67}" type="slidenum">
              <a:rPr kumimoji="0" lang="en-US" sz="1200" b="0" i="0" u="none" strike="noStrike" kern="0" cap="none" spc="0" normalizeH="0" baseline="0" noProof="0" smtClean="0">
                <a:ln>
                  <a:noFill/>
                </a:ln>
                <a:solidFill>
                  <a:srgbClr val="000000"/>
                </a:solidFill>
                <a:effectLst/>
                <a:uLnTx/>
                <a:uFillTx/>
                <a:latin typeface="Lato Regular"/>
                <a:sym typeface="Lato Regular"/>
              </a:rPr>
              <a:pPr marL="0" marR="0" lvl="0" indent="0" algn="l" defTabSz="800100" rtl="0" eaLnBrk="1" fontAlgn="auto" latinLnBrk="0" hangingPunct="0">
                <a:lnSpc>
                  <a:spcPct val="12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rgbClr val="000000"/>
              </a:solidFill>
              <a:effectLst/>
              <a:uLnTx/>
              <a:uFillTx/>
              <a:latin typeface="Lato Regular"/>
              <a:sym typeface="Lato Regular"/>
            </a:endParaRPr>
          </a:p>
        </p:txBody>
      </p:sp>
    </p:spTree>
    <p:extLst>
      <p:ext uri="{BB962C8B-B14F-4D97-AF65-F5344CB8AC3E}">
        <p14:creationId xmlns:p14="http://schemas.microsoft.com/office/powerpoint/2010/main" val="378073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800100" rtl="0" eaLnBrk="1" fontAlgn="auto" latinLnBrk="0" hangingPunct="0">
              <a:lnSpc>
                <a:spcPct val="120000"/>
              </a:lnSpc>
              <a:spcBef>
                <a:spcPts val="0"/>
              </a:spcBef>
              <a:spcAft>
                <a:spcPts val="0"/>
              </a:spcAft>
              <a:buClrTx/>
              <a:buSzTx/>
              <a:buFontTx/>
              <a:buNone/>
              <a:tabLst/>
              <a:defRPr/>
            </a:pPr>
            <a:fld id="{C9826979-BFD3-4BB7-B6FA-54586DB6641E}" type="slidenum">
              <a:rPr kumimoji="0" lang="en-US" sz="1200" b="0" i="0" u="none" strike="noStrike" kern="0" cap="none" spc="0" normalizeH="0" baseline="0" noProof="0" smtClean="0">
                <a:ln>
                  <a:noFill/>
                </a:ln>
                <a:solidFill>
                  <a:srgbClr val="000000"/>
                </a:solidFill>
                <a:effectLst/>
                <a:uLnTx/>
                <a:uFillTx/>
                <a:latin typeface="Lato Regular"/>
                <a:ea typeface="+mn-ea"/>
                <a:cs typeface="+mn-cs"/>
                <a:sym typeface="Lato Regular"/>
              </a:rPr>
              <a:pPr marL="0" marR="0" lvl="0" indent="0" algn="l" defTabSz="800100" rtl="0" eaLnBrk="1" fontAlgn="auto" latinLnBrk="0" hangingPunct="0">
                <a:lnSpc>
                  <a:spcPct val="12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rgbClr val="000000"/>
              </a:solidFill>
              <a:effectLst/>
              <a:uLnTx/>
              <a:uFillTx/>
              <a:latin typeface="Lato Regular"/>
              <a:ea typeface="+mn-ea"/>
              <a:cs typeface="+mn-cs"/>
              <a:sym typeface="Lato Regular"/>
            </a:endParaRPr>
          </a:p>
        </p:txBody>
      </p:sp>
    </p:spTree>
    <p:extLst>
      <p:ext uri="{BB962C8B-B14F-4D97-AF65-F5344CB8AC3E}">
        <p14:creationId xmlns:p14="http://schemas.microsoft.com/office/powerpoint/2010/main" val="163415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Red">
    <p:bg>
      <p:bgPr>
        <a:gradFill flip="none" rotWithShape="1">
          <a:gsLst>
            <a:gs pos="0">
              <a:srgbClr val="E57131"/>
            </a:gs>
            <a:gs pos="100000">
              <a:srgbClr val="ED145B"/>
            </a:gs>
          </a:gsLst>
          <a:lin ang="5400000" scaled="0"/>
        </a:gradFill>
        <a:effectLst/>
      </p:bgPr>
    </p:bg>
    <p:spTree>
      <p:nvGrpSpPr>
        <p:cNvPr id="1" name=""/>
        <p:cNvGrpSpPr/>
        <p:nvPr/>
      </p:nvGrpSpPr>
      <p:grpSpPr>
        <a:xfrm>
          <a:off x="0" y="0"/>
          <a:ext cx="0" cy="0"/>
          <a:chOff x="0" y="0"/>
          <a:chExt cx="0" cy="0"/>
        </a:xfrm>
      </p:grpSpPr>
      <p:sp>
        <p:nvSpPr>
          <p:cNvPr id="19" name="Shape 19"/>
          <p:cNvSpPr>
            <a:spLocks noGrp="1"/>
          </p:cNvSpPr>
          <p:nvPr>
            <p:ph type="sldNum" sz="quarter" idx="2"/>
          </p:nvPr>
        </p:nvSpPr>
        <p:spPr>
          <a:xfrm>
            <a:off x="18475984" y="8951119"/>
            <a:ext cx="190758" cy="174343"/>
          </a:xfrm>
          <a:prstGeom prst="rect">
            <a:avLst/>
          </a:prstGeom>
        </p:spPr>
        <p:txBody>
          <a:bodyPr lIns="38100" tIns="38100" rIns="38100" bIns="38100"/>
          <a:lstStyle>
            <a:lvl1pPr>
              <a:defRPr sz="633"/>
            </a:lvl1pPr>
          </a:lstStyle>
          <a:p>
            <a:fld id="{86CB4B4D-7CA3-9044-876B-883B54F8677D}" type="slidenum">
              <a:t>‹#›</a:t>
            </a:fld>
            <a:endParaRPr/>
          </a:p>
        </p:txBody>
      </p:sp>
    </p:spTree>
    <p:extLst>
      <p:ext uri="{BB962C8B-B14F-4D97-AF65-F5344CB8AC3E}">
        <p14:creationId xmlns:p14="http://schemas.microsoft.com/office/powerpoint/2010/main" val="165336434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898" indent="0">
              <a:buNone/>
              <a:defRPr sz="1500">
                <a:solidFill>
                  <a:schemeClr val="tx1">
                    <a:tint val="75000"/>
                  </a:schemeClr>
                </a:solidFill>
              </a:defRPr>
            </a:lvl2pPr>
            <a:lvl3pPr marL="685797" indent="0">
              <a:buNone/>
              <a:defRPr sz="135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2"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F9EAAB-3A1B-423C-A8CB-060CEA5A06ED}"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106314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F9EAAB-3A1B-423C-A8CB-060CEA5A06ED}"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271148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F9EAAB-3A1B-423C-A8CB-060CEA5A06ED}" type="datetimeFigureOut">
              <a:rPr lang="en-US" smtClean="0"/>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246649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F9EAAB-3A1B-423C-A8CB-060CEA5A06ED}" type="datetimeFigureOut">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420518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9EAAB-3A1B-423C-A8CB-060CEA5A06ED}" type="datetimeFigureOut">
              <a:rPr lang="en-US" smtClean="0"/>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924896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F9EAAB-3A1B-423C-A8CB-060CEA5A06ED}"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106279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F9EAAB-3A1B-423C-A8CB-060CEA5A06ED}"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812148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9EAAB-3A1B-423C-A8CB-060CEA5A06ED}"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1640781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9EAAB-3A1B-423C-A8CB-060CEA5A06ED}"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258575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Red">
    <p:bg>
      <p:bgPr>
        <a:gradFill flip="none" rotWithShape="1">
          <a:gsLst>
            <a:gs pos="0">
              <a:srgbClr val="E57131"/>
            </a:gs>
            <a:gs pos="100000">
              <a:srgbClr val="ED145B"/>
            </a:gs>
          </a:gsLst>
          <a:lin ang="5400000" scaled="0"/>
        </a:gradFill>
        <a:effectLst/>
      </p:bgPr>
    </p:bg>
    <p:spTree>
      <p:nvGrpSpPr>
        <p:cNvPr id="1" name=""/>
        <p:cNvGrpSpPr/>
        <p:nvPr/>
      </p:nvGrpSpPr>
      <p:grpSpPr>
        <a:xfrm>
          <a:off x="0" y="0"/>
          <a:ext cx="0" cy="0"/>
          <a:chOff x="0" y="0"/>
          <a:chExt cx="0" cy="0"/>
        </a:xfrm>
      </p:grpSpPr>
      <p:sp>
        <p:nvSpPr>
          <p:cNvPr id="19" name="Shape 19"/>
          <p:cNvSpPr>
            <a:spLocks noGrp="1"/>
          </p:cNvSpPr>
          <p:nvPr>
            <p:ph type="sldNum" sz="quarter" idx="2"/>
          </p:nvPr>
        </p:nvSpPr>
        <p:spPr>
          <a:xfrm>
            <a:off x="18463919" y="8951119"/>
            <a:ext cx="202823" cy="133946"/>
          </a:xfrm>
          <a:prstGeom prst="rect">
            <a:avLst/>
          </a:prstGeom>
        </p:spPr>
        <p:txBody>
          <a:bodyPr lIns="38100" tIns="38100" rIns="38100" bIns="38100"/>
          <a:lstStyle>
            <a:lvl1pPr>
              <a:defRPr sz="633"/>
            </a:lvl1pPr>
          </a:lstStyle>
          <a:p>
            <a:fld id="{86CB4B4D-7CA3-9044-876B-883B54F8677D}" type="slidenum">
              <a:t>‹#›</a:t>
            </a:fld>
            <a:endParaRPr/>
          </a:p>
        </p:txBody>
      </p:sp>
    </p:spTree>
    <p:extLst>
      <p:ext uri="{BB962C8B-B14F-4D97-AF65-F5344CB8AC3E}">
        <p14:creationId xmlns:p14="http://schemas.microsoft.com/office/powerpoint/2010/main" val="5965955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Green">
    <p:bg>
      <p:bgPr>
        <a:gradFill flip="none" rotWithShape="1">
          <a:gsLst>
            <a:gs pos="0">
              <a:srgbClr val="00A3DA"/>
            </a:gs>
            <a:gs pos="100000">
              <a:srgbClr val="A6BC34"/>
            </a:gs>
          </a:gsLst>
          <a:lin ang="5400000" scaled="0"/>
        </a:gradFill>
        <a:effectLst/>
      </p:bgPr>
    </p:bg>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18475984" y="8951119"/>
            <a:ext cx="190758" cy="174343"/>
          </a:xfrm>
          <a:prstGeom prst="rect">
            <a:avLst/>
          </a:prstGeom>
        </p:spPr>
        <p:txBody>
          <a:bodyPr lIns="38100" tIns="38100" rIns="38100" bIns="38100"/>
          <a:lstStyle>
            <a:lvl1pPr>
              <a:defRPr sz="633"/>
            </a:lvl1pPr>
          </a:lstStyle>
          <a:p>
            <a:fld id="{86CB4B4D-7CA3-9044-876B-883B54F8677D}" type="slidenum">
              <a:t>‹#›</a:t>
            </a:fld>
            <a:endParaRPr/>
          </a:p>
        </p:txBody>
      </p:sp>
    </p:spTree>
    <p:extLst>
      <p:ext uri="{BB962C8B-B14F-4D97-AF65-F5344CB8AC3E}">
        <p14:creationId xmlns:p14="http://schemas.microsoft.com/office/powerpoint/2010/main" val="37243976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urple">
    <p:bg>
      <p:bgPr>
        <a:gradFill flip="none" rotWithShape="1">
          <a:gsLst>
            <a:gs pos="0">
              <a:srgbClr val="0070AD"/>
            </a:gs>
            <a:gs pos="100000">
              <a:srgbClr val="812C7C"/>
            </a:gs>
          </a:gsLst>
          <a:lin ang="5400000" scaled="0"/>
        </a:gradFill>
        <a:effectLst/>
      </p:bgPr>
    </p:bg>
    <p:spTree>
      <p:nvGrpSpPr>
        <p:cNvPr id="1" name=""/>
        <p:cNvGrpSpPr/>
        <p:nvPr/>
      </p:nvGrpSpPr>
      <p:grpSpPr>
        <a:xfrm>
          <a:off x="0" y="0"/>
          <a:ext cx="0" cy="0"/>
          <a:chOff x="0" y="0"/>
          <a:chExt cx="0" cy="0"/>
        </a:xfrm>
      </p:grpSpPr>
      <p:sp>
        <p:nvSpPr>
          <p:cNvPr id="33" name="Shape 33"/>
          <p:cNvSpPr>
            <a:spLocks noGrp="1"/>
          </p:cNvSpPr>
          <p:nvPr>
            <p:ph type="sldNum" sz="quarter" idx="2"/>
          </p:nvPr>
        </p:nvSpPr>
        <p:spPr>
          <a:xfrm>
            <a:off x="18475984" y="8951119"/>
            <a:ext cx="190758" cy="174343"/>
          </a:xfrm>
          <a:prstGeom prst="rect">
            <a:avLst/>
          </a:prstGeom>
        </p:spPr>
        <p:txBody>
          <a:bodyPr lIns="38100" tIns="38100" rIns="38100" bIns="38100"/>
          <a:lstStyle>
            <a:lvl1pPr>
              <a:defRPr sz="633"/>
            </a:lvl1pPr>
          </a:lstStyle>
          <a:p>
            <a:fld id="{86CB4B4D-7CA3-9044-876B-883B54F8677D}" type="slidenum">
              <a:t>‹#›</a:t>
            </a:fld>
            <a:endParaRPr/>
          </a:p>
        </p:txBody>
      </p:sp>
    </p:spTree>
    <p:extLst>
      <p:ext uri="{BB962C8B-B14F-4D97-AF65-F5344CB8AC3E}">
        <p14:creationId xmlns:p14="http://schemas.microsoft.com/office/powerpoint/2010/main" val="8496665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Orange">
    <p:bg>
      <p:bgPr>
        <a:gradFill flip="none" rotWithShape="1">
          <a:gsLst>
            <a:gs pos="0">
              <a:srgbClr val="E57131"/>
            </a:gs>
            <a:gs pos="100000">
              <a:srgbClr val="FFDA1A"/>
            </a:gs>
          </a:gsLst>
          <a:lin ang="5400000" scaled="0"/>
        </a:gradFill>
        <a:effectLst/>
      </p:bgPr>
    </p:bg>
    <p:spTree>
      <p:nvGrpSpPr>
        <p:cNvPr id="1" name=""/>
        <p:cNvGrpSpPr/>
        <p:nvPr/>
      </p:nvGrpSpPr>
      <p:grpSpPr>
        <a:xfrm>
          <a:off x="0" y="0"/>
          <a:ext cx="0" cy="0"/>
          <a:chOff x="0" y="0"/>
          <a:chExt cx="0" cy="0"/>
        </a:xfrm>
      </p:grpSpPr>
      <p:sp>
        <p:nvSpPr>
          <p:cNvPr id="40" name="Shape 40"/>
          <p:cNvSpPr>
            <a:spLocks noGrp="1"/>
          </p:cNvSpPr>
          <p:nvPr>
            <p:ph type="sldNum" sz="quarter" idx="2"/>
          </p:nvPr>
        </p:nvSpPr>
        <p:spPr>
          <a:xfrm>
            <a:off x="18475984" y="8951119"/>
            <a:ext cx="190758" cy="174343"/>
          </a:xfrm>
          <a:prstGeom prst="rect">
            <a:avLst/>
          </a:prstGeom>
        </p:spPr>
        <p:txBody>
          <a:bodyPr lIns="38100" tIns="38100" rIns="38100" bIns="38100"/>
          <a:lstStyle>
            <a:lvl1pPr>
              <a:defRPr sz="633"/>
            </a:lvl1pPr>
          </a:lstStyle>
          <a:p>
            <a:fld id="{86CB4B4D-7CA3-9044-876B-883B54F8677D}" type="slidenum">
              <a:t>‹#›</a:t>
            </a:fld>
            <a:endParaRPr/>
          </a:p>
        </p:txBody>
      </p:sp>
    </p:spTree>
    <p:extLst>
      <p:ext uri="{BB962C8B-B14F-4D97-AF65-F5344CB8AC3E}">
        <p14:creationId xmlns:p14="http://schemas.microsoft.com/office/powerpoint/2010/main" val="88666134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nk Purple">
    <p:bg>
      <p:bgPr>
        <a:gradFill flip="none" rotWithShape="1">
          <a:gsLst>
            <a:gs pos="0">
              <a:srgbClr val="ED145B"/>
            </a:gs>
            <a:gs pos="100000">
              <a:srgbClr val="812C7C"/>
            </a:gs>
          </a:gsLst>
          <a:lin ang="5400000" scaled="0"/>
        </a:gradFill>
        <a:effectLst/>
      </p:bgPr>
    </p:bg>
    <p:spTree>
      <p:nvGrpSpPr>
        <p:cNvPr id="1" name=""/>
        <p:cNvGrpSpPr/>
        <p:nvPr/>
      </p:nvGrpSpPr>
      <p:grpSpPr>
        <a:xfrm>
          <a:off x="0" y="0"/>
          <a:ext cx="0" cy="0"/>
          <a:chOff x="0" y="0"/>
          <a:chExt cx="0" cy="0"/>
        </a:xfrm>
      </p:grpSpPr>
      <p:sp>
        <p:nvSpPr>
          <p:cNvPr id="47" name="Shape 47"/>
          <p:cNvSpPr>
            <a:spLocks noGrp="1"/>
          </p:cNvSpPr>
          <p:nvPr>
            <p:ph type="sldNum" sz="quarter" idx="2"/>
          </p:nvPr>
        </p:nvSpPr>
        <p:spPr>
          <a:xfrm>
            <a:off x="18475984" y="8951119"/>
            <a:ext cx="190758" cy="174343"/>
          </a:xfrm>
          <a:prstGeom prst="rect">
            <a:avLst/>
          </a:prstGeom>
        </p:spPr>
        <p:txBody>
          <a:bodyPr lIns="38100" tIns="38100" rIns="38100" bIns="38100"/>
          <a:lstStyle>
            <a:lvl1pPr>
              <a:defRPr sz="633"/>
            </a:lvl1pPr>
          </a:lstStyle>
          <a:p>
            <a:fld id="{86CB4B4D-7CA3-9044-876B-883B54F8677D}" type="slidenum">
              <a:t>‹#›</a:t>
            </a:fld>
            <a:endParaRPr/>
          </a:p>
        </p:txBody>
      </p:sp>
    </p:spTree>
    <p:extLst>
      <p:ext uri="{BB962C8B-B14F-4D97-AF65-F5344CB8AC3E}">
        <p14:creationId xmlns:p14="http://schemas.microsoft.com/office/powerpoint/2010/main" val="16163214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56493" y="6172354"/>
            <a:ext cx="2444965" cy="221536"/>
          </a:xfrm>
        </p:spPr>
        <p:txBody>
          <a:bodyPr/>
          <a:lstStyle/>
          <a:p>
            <a:pPr marL="652874" marR="3463" indent="-644648"/>
            <a:r>
              <a:rPr lang="en-US" spc="143"/>
              <a:t>End  </a:t>
            </a:r>
            <a:r>
              <a:rPr lang="en-US" spc="146"/>
              <a:t>of  </a:t>
            </a:r>
            <a:r>
              <a:rPr lang="en-US" spc="205"/>
              <a:t>Stay  </a:t>
            </a:r>
            <a:r>
              <a:rPr lang="en-US" spc="164"/>
              <a:t>Leader's  </a:t>
            </a:r>
            <a:r>
              <a:rPr lang="en-US" spc="150"/>
              <a:t>Guide</a:t>
            </a:r>
            <a:r>
              <a:rPr lang="en-US" spc="75"/>
              <a:t> </a:t>
            </a:r>
            <a:fld id="{81D60167-4931-47E6-BA6A-407CBD079E47}" type="slidenum">
              <a:rPr lang="en-US" spc="123" smtClean="0"/>
              <a:pPr marL="652874" marR="3463" indent="-644648"/>
              <a:t>‹#›</a:t>
            </a:fld>
            <a:endParaRPr lang="en-US" spc="123" dirty="0"/>
          </a:p>
        </p:txBody>
      </p:sp>
    </p:spTree>
    <p:extLst>
      <p:ext uri="{BB962C8B-B14F-4D97-AF65-F5344CB8AC3E}">
        <p14:creationId xmlns:p14="http://schemas.microsoft.com/office/powerpoint/2010/main" val="96909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FA2F37-71AD-4BA0-8DC6-E878F592D597}"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000074" y="6365240"/>
            <a:ext cx="242054" cy="221536"/>
          </a:xfrm>
        </p:spPr>
        <p:txBody>
          <a:bodyPr/>
          <a:lstStyle/>
          <a:p>
            <a:fld id="{3257BD09-4C58-4E69-BFD7-D6F917443FF5}" type="slidenum">
              <a:rPr lang="en-US" smtClean="0"/>
              <a:t>‹#›</a:t>
            </a:fld>
            <a:endParaRPr lang="en-US"/>
          </a:p>
        </p:txBody>
      </p:sp>
    </p:spTree>
    <p:extLst>
      <p:ext uri="{BB962C8B-B14F-4D97-AF65-F5344CB8AC3E}">
        <p14:creationId xmlns:p14="http://schemas.microsoft.com/office/powerpoint/2010/main" val="235359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5F9EAAB-3A1B-423C-A8CB-060CEA5A06ED}"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169186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9EAAB-3A1B-423C-A8CB-060CEA5A06ED}"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06E7C-60D9-48F4-BBBA-554516C68278}" type="slidenum">
              <a:rPr lang="en-US" smtClean="0"/>
              <a:t>‹#›</a:t>
            </a:fld>
            <a:endParaRPr lang="en-US"/>
          </a:p>
        </p:txBody>
      </p:sp>
    </p:spTree>
    <p:extLst>
      <p:ext uri="{BB962C8B-B14F-4D97-AF65-F5344CB8AC3E}">
        <p14:creationId xmlns:p14="http://schemas.microsoft.com/office/powerpoint/2010/main" val="9941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11000074" y="6365241"/>
            <a:ext cx="242054" cy="221536"/>
          </a:xfrm>
          <a:prstGeom prst="rect">
            <a:avLst/>
          </a:prstGeom>
          <a:ln w="12700">
            <a:miter lim="400000"/>
          </a:ln>
        </p:spPr>
        <p:txBody>
          <a:bodyPr wrap="none" lIns="50800" tIns="50800" rIns="50800" bIns="50800">
            <a:spAutoFit/>
          </a:bodyPr>
          <a:lstStyle>
            <a:lvl1pPr algn="r" defTabSz="410751">
              <a:lnSpc>
                <a:spcPct val="100000"/>
              </a:lnSpc>
              <a:defRPr sz="773">
                <a:solidFill>
                  <a:srgbClr val="838383"/>
                </a:solidFill>
                <a:latin typeface="Gotham-Medium"/>
                <a:ea typeface="Gotham-Medium"/>
                <a:cs typeface="Gotham-Medium"/>
                <a:sym typeface="Gotham-Medium"/>
              </a:defRPr>
            </a:lvl1pPr>
          </a:lstStyle>
          <a:p>
            <a:fld id="{86CB4B4D-7CA3-9044-876B-883B54F8677D}" type="slidenum">
              <a:t>‹#›</a:t>
            </a:fld>
            <a:endParaRPr/>
          </a:p>
        </p:txBody>
      </p:sp>
      <p:sp>
        <p:nvSpPr>
          <p:cNvPr id="3" name="Shape 3"/>
          <p:cNvSpPr/>
          <p:nvPr/>
        </p:nvSpPr>
        <p:spPr>
          <a:xfrm>
            <a:off x="889442" y="6258170"/>
            <a:ext cx="2019785" cy="39273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defTabSz="457200">
              <a:lnSpc>
                <a:spcPts val="2500"/>
              </a:lnSpc>
              <a:defRPr sz="1100">
                <a:solidFill>
                  <a:srgbClr val="515152"/>
                </a:solidFill>
                <a:latin typeface="Montserrat-Light"/>
                <a:ea typeface="Montserrat-Light"/>
                <a:cs typeface="Montserrat-Light"/>
                <a:sym typeface="Montserrat-Light"/>
              </a:defRPr>
            </a:lvl1pPr>
          </a:lstStyle>
          <a:p>
            <a:r>
              <a:rPr sz="773"/>
              <a:t> © AFS Intercultural Programs, Inc. 2017</a:t>
            </a:r>
          </a:p>
        </p:txBody>
      </p:sp>
      <p:sp>
        <p:nvSpPr>
          <p:cNvPr id="4" name="Shape 4"/>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6923239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57296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1pPr>
      <a:lvl2pPr marL="88549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2pPr>
      <a:lvl3pPr marL="119802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3pPr>
      <a:lvl4pPr marL="151055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4pPr>
      <a:lvl5pPr marL="1823079"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5pPr>
      <a:lvl6pPr marL="213560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6pPr>
      <a:lvl7pPr marL="244813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7pPr>
      <a:lvl8pPr marL="276066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8pPr>
      <a:lvl9pPr marL="307319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9pPr>
    </p:bodyStyle>
    <p:otherStyle>
      <a:lvl1pPr marL="0" marR="0" indent="0"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1pPr>
      <a:lvl2pPr marL="0" marR="0" indent="241093"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2pPr>
      <a:lvl3pPr marL="0" marR="0" indent="482186"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3pPr>
      <a:lvl4pPr marL="0" marR="0" indent="723279"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4pPr>
      <a:lvl5pPr marL="0" marR="0" indent="964372"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5pPr>
      <a:lvl6pPr marL="0" marR="0" indent="1205465"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6pPr>
      <a:lvl7pPr marL="0" marR="0" indent="1446558"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7pPr>
      <a:lvl8pPr marL="0" marR="0" indent="1687651"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8pPr>
      <a:lvl9pPr marL="0" marR="0" indent="1928744" algn="r" defTabSz="410751" latinLnBrk="0">
        <a:lnSpc>
          <a:spcPct val="100000"/>
        </a:lnSpc>
        <a:spcBef>
          <a:spcPts val="0"/>
        </a:spcBef>
        <a:spcAft>
          <a:spcPts val="0"/>
        </a:spcAft>
        <a:buClrTx/>
        <a:buSzTx/>
        <a:buFontTx/>
        <a:buNone/>
        <a:tabLst/>
        <a:defRPr sz="773" b="0" i="0" u="none" strike="noStrike" cap="none" spc="0" baseline="0">
          <a:ln>
            <a:noFill/>
          </a:ln>
          <a:solidFill>
            <a:schemeClr val="tx1"/>
          </a:solidFill>
          <a:uFillTx/>
          <a:latin typeface="+mn-lt"/>
          <a:ea typeface="+mn-ea"/>
          <a:cs typeface="+mn-cs"/>
          <a:sym typeface="Gotham-Medium"/>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AEEF"/>
            </a:gs>
            <a:gs pos="100000">
              <a:srgbClr val="B0BC22"/>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F9EAAB-3A1B-423C-A8CB-060CEA5A06ED}" type="datetimeFigureOut">
              <a:rPr lang="en-US" smtClean="0"/>
              <a:t>6/7/2018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06E7C-60D9-48F4-BBBA-554516C68278}" type="slidenum">
              <a:rPr lang="en-US" smtClean="0"/>
              <a:t>‹#›</a:t>
            </a:fld>
            <a:endParaRPr lang="en-US"/>
          </a:p>
        </p:txBody>
      </p:sp>
    </p:spTree>
    <p:extLst>
      <p:ext uri="{BB962C8B-B14F-4D97-AF65-F5344CB8AC3E}">
        <p14:creationId xmlns:p14="http://schemas.microsoft.com/office/powerpoint/2010/main" val="40740069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6857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8" indent="-171450" algn="l" defTabSz="685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6" indent="-171450" algn="l" defTabSz="685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0"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8"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A3DA"/>
            </a:gs>
            <a:gs pos="100000">
              <a:srgbClr val="A6BC34"/>
            </a:gs>
          </a:gsLst>
          <a:lin ang="10800000" scaled="1"/>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DE20A4-8076-4304-A41F-F6B9C2814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9" name="Rectangle 8">
            <a:extLst>
              <a:ext uri="{FF2B5EF4-FFF2-40B4-BE49-F238E27FC236}">
                <a16:creationId xmlns:a16="http://schemas.microsoft.com/office/drawing/2014/main" id="{C78AD21F-F882-4DAC-BD94-B119209D4E3F}"/>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1EA19B62-1686-483C-84C7-4DBEC9A5A4F0}"/>
              </a:ext>
            </a:extLst>
          </p:cNvPr>
          <p:cNvSpPr txBox="1">
            <a:spLocks/>
          </p:cNvSpPr>
          <p:nvPr/>
        </p:nvSpPr>
        <p:spPr>
          <a:xfrm>
            <a:off x="1307474" y="864820"/>
            <a:ext cx="9820893" cy="3021379"/>
          </a:xfrm>
          <a:prstGeom prst="rect">
            <a:avLst/>
          </a:prstGeom>
        </p:spPr>
        <p:txBody>
          <a:bodyPr>
            <a:noAutofit/>
          </a:bodyPr>
          <a:lst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nSpc>
                <a:spcPct val="150000"/>
              </a:lnSpc>
            </a:pPr>
            <a:r>
              <a:rPr lang="en-US" kern="0" dirty="0">
                <a:solidFill>
                  <a:schemeClr val="tx1"/>
                </a:solidFill>
                <a:latin typeface="Arial Black" panose="020B0A04020102020204" pitchFamily="34" charset="0"/>
                <a:cs typeface="Gotham Bold" pitchFamily="50" charset="0"/>
              </a:rPr>
              <a:t>AFS History, Rules &amp; Safety Quiz </a:t>
            </a:r>
          </a:p>
        </p:txBody>
      </p:sp>
    </p:spTree>
    <p:extLst>
      <p:ext uri="{BB962C8B-B14F-4D97-AF65-F5344CB8AC3E}">
        <p14:creationId xmlns:p14="http://schemas.microsoft.com/office/powerpoint/2010/main" val="332341274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DD00"/>
            </a:gs>
            <a:gs pos="0">
              <a:srgbClr val="F58025"/>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D0C120-F82A-493E-9B9D-ED3121805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10" name="Rectangle 9">
            <a:extLst>
              <a:ext uri="{FF2B5EF4-FFF2-40B4-BE49-F238E27FC236}">
                <a16:creationId xmlns:a16="http://schemas.microsoft.com/office/drawing/2014/main" id="{F053A12C-F71D-412D-B220-66AF4E487F32}"/>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8369D6DE-AEBD-4F2D-A9F1-1B6FE18EC916}"/>
              </a:ext>
            </a:extLst>
          </p:cNvPr>
          <p:cNvSpPr txBox="1">
            <a:spLocks/>
          </p:cNvSpPr>
          <p:nvPr/>
        </p:nvSpPr>
        <p:spPr>
          <a:xfrm>
            <a:off x="248919" y="5200651"/>
            <a:ext cx="9513267" cy="1388333"/>
          </a:xfrm>
          <a:prstGeom prst="rect">
            <a:avLst/>
          </a:prstGeom>
        </p:spPr>
        <p:txBody>
          <a:bodyPr>
            <a:normAutofit/>
          </a:bodyPr>
          <a:lst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r>
              <a:rPr lang="en-US" sz="2800" b="1" kern="0" dirty="0">
                <a:latin typeface="Arial" panose="020B0604020202020204" pitchFamily="34" charset="0"/>
                <a:cs typeface="Arial" panose="020B0604020202020204" pitchFamily="34" charset="0"/>
              </a:rPr>
              <a:t>List five (5) actions or issues that can also put your program at risk and may result in your Early Return?</a:t>
            </a:r>
          </a:p>
        </p:txBody>
      </p:sp>
      <p:sp>
        <p:nvSpPr>
          <p:cNvPr id="5" name="Text Placeholder 4">
            <a:extLst>
              <a:ext uri="{FF2B5EF4-FFF2-40B4-BE49-F238E27FC236}">
                <a16:creationId xmlns:a16="http://schemas.microsoft.com/office/drawing/2014/main" id="{0B09814F-7484-4BE9-8EB4-71B18B131E5F}"/>
              </a:ext>
            </a:extLst>
          </p:cNvPr>
          <p:cNvSpPr txBox="1">
            <a:spLocks/>
          </p:cNvSpPr>
          <p:nvPr/>
        </p:nvSpPr>
        <p:spPr>
          <a:xfrm>
            <a:off x="874245" y="377908"/>
            <a:ext cx="2372360" cy="424968"/>
          </a:xfrm>
          <a:prstGeom prst="rect">
            <a:avLst/>
          </a:prstGeom>
        </p:spPr>
        <p:txBody>
          <a:bodyPr>
            <a:noAutofit/>
          </a:bodyPr>
          <a:lstStyle>
            <a:lvl1pPr marL="57296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1pPr>
            <a:lvl2pPr marL="88549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2pPr>
            <a:lvl3pPr marL="119802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3pPr>
            <a:lvl4pPr marL="151055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4pPr>
            <a:lvl5pPr marL="1823079"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5pPr>
            <a:lvl6pPr marL="213560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6pPr>
            <a:lvl7pPr marL="244813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7pPr>
            <a:lvl8pPr marL="276066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8pPr>
            <a:lvl9pPr marL="307319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9pPr>
          </a:lstStyle>
          <a:p>
            <a:pPr marL="0" indent="0">
              <a:buNone/>
            </a:pPr>
            <a:r>
              <a:rPr lang="en-US" sz="2000" b="1" u="sng" kern="0" dirty="0">
                <a:solidFill>
                  <a:schemeClr val="tx1"/>
                </a:solidFill>
                <a:latin typeface="Arial" panose="020B0604020202020204" pitchFamily="34" charset="0"/>
                <a:cs typeface="Arial" panose="020B0604020202020204" pitchFamily="34" charset="0"/>
              </a:rPr>
              <a:t>Actions</a:t>
            </a:r>
          </a:p>
        </p:txBody>
      </p:sp>
      <p:sp>
        <p:nvSpPr>
          <p:cNvPr id="6" name="Content Placeholder 2">
            <a:extLst>
              <a:ext uri="{FF2B5EF4-FFF2-40B4-BE49-F238E27FC236}">
                <a16:creationId xmlns:a16="http://schemas.microsoft.com/office/drawing/2014/main" id="{C8F0D9DE-7C15-4D42-9C94-6AF8C34FB9B9}"/>
              </a:ext>
            </a:extLst>
          </p:cNvPr>
          <p:cNvSpPr txBox="1">
            <a:spLocks/>
          </p:cNvSpPr>
          <p:nvPr/>
        </p:nvSpPr>
        <p:spPr>
          <a:xfrm>
            <a:off x="248919" y="789947"/>
            <a:ext cx="5417785" cy="4051300"/>
          </a:xfrm>
          <a:prstGeom prst="rect">
            <a:avLst/>
          </a:prstGeom>
          <a:ln w="12700">
            <a:miter lim="400000"/>
          </a:ln>
        </p:spPr>
        <p:txBody>
          <a:bodyPr wrap="none" lIns="38100" tIns="38100" rIns="38100" bIns="38100">
            <a:normAutofit/>
          </a:bodyPr>
          <a:lstStyle>
            <a:defPPr>
              <a:defRPr lang="en-US"/>
            </a:defPPr>
            <a:lvl1pPr marL="0" algn="r" defTabSz="410751" rtl="0" eaLnBrk="1" latinLnBrk="0" hangingPunct="1">
              <a:lnSpc>
                <a:spcPct val="100000"/>
              </a:lnSpc>
              <a:defRPr sz="633" kern="1200">
                <a:solidFill>
                  <a:srgbClr val="838383"/>
                </a:solidFill>
                <a:latin typeface="Gotham-Medium"/>
                <a:ea typeface="Gotham-Medium"/>
                <a:cs typeface="Gotham-Medium"/>
                <a:sym typeface="Gotham-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sz="1900" b="1" dirty="0">
                <a:solidFill>
                  <a:schemeClr val="tx1"/>
                </a:solidFill>
                <a:latin typeface="Arial" panose="020B0604020202020204" pitchFamily="34" charset="0"/>
                <a:cs typeface="Arial" panose="020B0604020202020204" pitchFamily="34" charset="0"/>
              </a:rPr>
              <a:t>Unapproved Independent Travel</a:t>
            </a:r>
          </a:p>
          <a:p>
            <a:pPr marL="285750" indent="-285750" algn="l">
              <a:lnSpc>
                <a:spcPct val="150000"/>
              </a:lnSpc>
              <a:buFont typeface="Arial" panose="020B0604020202020204" pitchFamily="34" charset="0"/>
              <a:buChar char="•"/>
            </a:pPr>
            <a:r>
              <a:rPr lang="en-US" sz="1900" b="1" dirty="0">
                <a:solidFill>
                  <a:schemeClr val="tx1"/>
                </a:solidFill>
                <a:latin typeface="Arial" panose="020B0604020202020204" pitchFamily="34" charset="0"/>
                <a:cs typeface="Arial" panose="020B0604020202020204" pitchFamily="34" charset="0"/>
              </a:rPr>
              <a:t>Unapproved Host Family moves</a:t>
            </a:r>
          </a:p>
          <a:p>
            <a:pPr marL="285750" indent="-285750" algn="l">
              <a:lnSpc>
                <a:spcPct val="150000"/>
              </a:lnSpc>
              <a:buFont typeface="Arial" panose="020B0604020202020204" pitchFamily="34" charset="0"/>
              <a:buChar char="•"/>
            </a:pPr>
            <a:r>
              <a:rPr lang="en-US" sz="1900" b="1" dirty="0">
                <a:solidFill>
                  <a:schemeClr val="tx1"/>
                </a:solidFill>
                <a:latin typeface="Arial" panose="020B0604020202020204" pitchFamily="34" charset="0"/>
                <a:cs typeface="Arial" panose="020B0604020202020204" pitchFamily="34" charset="0"/>
              </a:rPr>
              <a:t>Breaking host country laws</a:t>
            </a:r>
          </a:p>
          <a:p>
            <a:pPr marL="285750" indent="-285750" algn="l">
              <a:lnSpc>
                <a:spcPct val="150000"/>
              </a:lnSpc>
              <a:buFont typeface="Arial" panose="020B0604020202020204" pitchFamily="34" charset="0"/>
              <a:buChar char="•"/>
            </a:pPr>
            <a:r>
              <a:rPr lang="en-US" sz="1900" b="1" dirty="0">
                <a:solidFill>
                  <a:schemeClr val="tx1"/>
                </a:solidFill>
                <a:latin typeface="Arial" panose="020B0604020202020204" pitchFamily="34" charset="0"/>
                <a:cs typeface="Arial" panose="020B0604020202020204" pitchFamily="34" charset="0"/>
              </a:rPr>
              <a:t>Poor school performance or attendance</a:t>
            </a:r>
          </a:p>
          <a:p>
            <a:pPr marL="285750" indent="-285750" algn="l">
              <a:lnSpc>
                <a:spcPct val="150000"/>
              </a:lnSpc>
              <a:buFont typeface="Arial" panose="020B0604020202020204" pitchFamily="34" charset="0"/>
              <a:buChar char="•"/>
            </a:pPr>
            <a:r>
              <a:rPr lang="en-US" sz="1900" b="1" dirty="0">
                <a:solidFill>
                  <a:schemeClr val="tx1"/>
                </a:solidFill>
                <a:latin typeface="Arial" panose="020B0604020202020204" pitchFamily="34" charset="0"/>
                <a:cs typeface="Arial" panose="020B0604020202020204" pitchFamily="34" charset="0"/>
              </a:rPr>
              <a:t>Failure or unwillingness to adapt to host</a:t>
            </a:r>
          </a:p>
          <a:p>
            <a:pPr algn="l">
              <a:lnSpc>
                <a:spcPct val="150000"/>
              </a:lnSpc>
            </a:pPr>
            <a:r>
              <a:rPr lang="en-US" sz="1900" b="1" dirty="0">
                <a:solidFill>
                  <a:schemeClr val="tx1"/>
                </a:solidFill>
                <a:latin typeface="Arial" panose="020B0604020202020204" pitchFamily="34" charset="0"/>
                <a:cs typeface="Arial" panose="020B0604020202020204" pitchFamily="34" charset="0"/>
              </a:rPr>
              <a:t>	family culture</a:t>
            </a:r>
          </a:p>
          <a:p>
            <a:pPr marL="285750" indent="-285750" algn="l">
              <a:lnSpc>
                <a:spcPct val="150000"/>
              </a:lnSpc>
              <a:buFont typeface="Arial" panose="020B0604020202020204" pitchFamily="34" charset="0"/>
              <a:buChar char="•"/>
            </a:pPr>
            <a:r>
              <a:rPr lang="en-US" sz="1900" b="1" dirty="0">
                <a:solidFill>
                  <a:schemeClr val="tx1"/>
                </a:solidFill>
                <a:latin typeface="Arial" panose="020B0604020202020204" pitchFamily="34" charset="0"/>
                <a:cs typeface="Arial" panose="020B0604020202020204" pitchFamily="34" charset="0"/>
              </a:rPr>
              <a:t>Accessing pornography online</a:t>
            </a:r>
          </a:p>
          <a:p>
            <a:pPr algn="l"/>
            <a:endParaRPr lang="en-US" sz="1900" b="1" dirty="0">
              <a:solidFill>
                <a:schemeClr val="tx1"/>
              </a:solidFill>
              <a:latin typeface="Arial" panose="020B0604020202020204" pitchFamily="34" charset="0"/>
              <a:cs typeface="Arial" panose="020B0604020202020204" pitchFamily="34" charset="0"/>
            </a:endParaRPr>
          </a:p>
          <a:p>
            <a:pPr algn="l"/>
            <a:endParaRPr lang="en-US" sz="1900" b="1" dirty="0">
              <a:solidFill>
                <a:schemeClr val="tx1"/>
              </a:solidFill>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C7B1B96B-E1D2-43BC-99A7-A7B1190EF070}"/>
              </a:ext>
            </a:extLst>
          </p:cNvPr>
          <p:cNvSpPr txBox="1">
            <a:spLocks/>
          </p:cNvSpPr>
          <p:nvPr/>
        </p:nvSpPr>
        <p:spPr>
          <a:xfrm>
            <a:off x="7918445" y="420965"/>
            <a:ext cx="1062422" cy="369094"/>
          </a:xfrm>
          <a:prstGeom prst="rect">
            <a:avLst/>
          </a:prstGeom>
        </p:spPr>
        <p:txBody>
          <a:bodyPr>
            <a:noAutofit/>
          </a:bodyPr>
          <a:lstStyle>
            <a:lvl1pPr marL="57296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1pPr>
            <a:lvl2pPr marL="88549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2pPr>
            <a:lvl3pPr marL="119802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3pPr>
            <a:lvl4pPr marL="151055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4pPr>
            <a:lvl5pPr marL="1823079"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5pPr>
            <a:lvl6pPr marL="213560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6pPr>
            <a:lvl7pPr marL="244813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7pPr>
            <a:lvl8pPr marL="276066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8pPr>
            <a:lvl9pPr marL="307319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9pPr>
          </a:lstStyle>
          <a:p>
            <a:pPr marL="0" indent="0">
              <a:buNone/>
            </a:pPr>
            <a:r>
              <a:rPr lang="en-US" sz="2000" b="1" u="sng" kern="0" dirty="0">
                <a:solidFill>
                  <a:schemeClr val="tx1"/>
                </a:solidFill>
                <a:latin typeface="Arial" panose="020B0604020202020204" pitchFamily="34" charset="0"/>
                <a:cs typeface="Arial" panose="020B0604020202020204" pitchFamily="34" charset="0"/>
              </a:rPr>
              <a:t>Issues</a:t>
            </a:r>
          </a:p>
        </p:txBody>
      </p:sp>
      <p:sp>
        <p:nvSpPr>
          <p:cNvPr id="9" name="Content Placeholder 6">
            <a:extLst>
              <a:ext uri="{FF2B5EF4-FFF2-40B4-BE49-F238E27FC236}">
                <a16:creationId xmlns:a16="http://schemas.microsoft.com/office/drawing/2014/main" id="{215BEB14-A715-4E97-9720-8CC82C99385C}"/>
              </a:ext>
            </a:extLst>
          </p:cNvPr>
          <p:cNvSpPr txBox="1">
            <a:spLocks/>
          </p:cNvSpPr>
          <p:nvPr/>
        </p:nvSpPr>
        <p:spPr>
          <a:xfrm>
            <a:off x="6829260" y="802876"/>
            <a:ext cx="5164620" cy="4375171"/>
          </a:xfrm>
          <a:prstGeom prst="rect">
            <a:avLst/>
          </a:prstGeom>
        </p:spPr>
        <p:txBody>
          <a:bodyPr>
            <a:normAutofit/>
          </a:bodyPr>
          <a:lstStyle>
            <a:lvl1pPr marL="57296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1pPr>
            <a:lvl2pPr marL="88549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2pPr>
            <a:lvl3pPr marL="119802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3pPr>
            <a:lvl4pPr marL="151055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4pPr>
            <a:lvl5pPr marL="1823079"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5pPr>
            <a:lvl6pPr marL="213560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6pPr>
            <a:lvl7pPr marL="244813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7pPr>
            <a:lvl8pPr marL="276066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8pPr>
            <a:lvl9pPr marL="307319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9pPr>
          </a:lstStyle>
          <a:p>
            <a:pPr>
              <a:lnSpc>
                <a:spcPct val="150000"/>
              </a:lnSpc>
            </a:pPr>
            <a:r>
              <a:rPr lang="en-US" sz="1900" b="1" kern="0" dirty="0">
                <a:solidFill>
                  <a:schemeClr val="tx1"/>
                </a:solidFill>
                <a:latin typeface="Arial" panose="020B0604020202020204" pitchFamily="34" charset="0"/>
                <a:cs typeface="Arial" panose="020B0604020202020204" pitchFamily="34" charset="0"/>
              </a:rPr>
              <a:t>Serious illness (especially if undisclosed)</a:t>
            </a:r>
          </a:p>
          <a:p>
            <a:pPr>
              <a:lnSpc>
                <a:spcPct val="150000"/>
              </a:lnSpc>
            </a:pPr>
            <a:r>
              <a:rPr lang="en-US" sz="1900" b="1" kern="0" dirty="0">
                <a:solidFill>
                  <a:schemeClr val="tx1"/>
                </a:solidFill>
                <a:latin typeface="Arial" panose="020B0604020202020204" pitchFamily="34" charset="0"/>
                <a:cs typeface="Arial" panose="020B0604020202020204" pitchFamily="34" charset="0"/>
              </a:rPr>
              <a:t>Serious injury </a:t>
            </a:r>
          </a:p>
          <a:p>
            <a:pPr>
              <a:lnSpc>
                <a:spcPct val="150000"/>
              </a:lnSpc>
            </a:pPr>
            <a:r>
              <a:rPr lang="en-US" sz="1900" b="1" kern="0" dirty="0">
                <a:solidFill>
                  <a:schemeClr val="tx1"/>
                </a:solidFill>
                <a:latin typeface="Arial" panose="020B0604020202020204" pitchFamily="34" charset="0"/>
                <a:cs typeface="Arial" panose="020B0604020202020204" pitchFamily="34" charset="0"/>
              </a:rPr>
              <a:t>Eating disorders</a:t>
            </a:r>
          </a:p>
          <a:p>
            <a:pPr>
              <a:lnSpc>
                <a:spcPct val="150000"/>
              </a:lnSpc>
            </a:pPr>
            <a:r>
              <a:rPr lang="en-US" sz="1900" b="1" kern="0" dirty="0">
                <a:solidFill>
                  <a:schemeClr val="tx1"/>
                </a:solidFill>
                <a:latin typeface="Arial" panose="020B0604020202020204" pitchFamily="34" charset="0"/>
                <a:cs typeface="Arial" panose="020B0604020202020204" pitchFamily="34" charset="0"/>
              </a:rPr>
              <a:t>Mental health issues (especially if undisclosed)</a:t>
            </a:r>
          </a:p>
          <a:p>
            <a:pPr>
              <a:lnSpc>
                <a:spcPct val="150000"/>
              </a:lnSpc>
            </a:pPr>
            <a:r>
              <a:rPr lang="en-US" sz="1900" b="1" kern="0" dirty="0">
                <a:solidFill>
                  <a:schemeClr val="tx1"/>
                </a:solidFill>
                <a:latin typeface="Arial" panose="020B0604020202020204" pitchFamily="34" charset="0"/>
                <a:cs typeface="Arial" panose="020B0604020202020204" pitchFamily="34" charset="0"/>
              </a:rPr>
              <a:t>Becoming pregnant or causing pregnancy</a:t>
            </a:r>
          </a:p>
          <a:p>
            <a:pPr>
              <a:lnSpc>
                <a:spcPct val="150000"/>
              </a:lnSpc>
            </a:pPr>
            <a:r>
              <a:rPr lang="en-US" sz="1900" b="1" kern="0" dirty="0">
                <a:solidFill>
                  <a:schemeClr val="tx1"/>
                </a:solidFill>
                <a:latin typeface="Arial" panose="020B0604020202020204" pitchFamily="34" charset="0"/>
                <a:cs typeface="Arial" panose="020B0604020202020204" pitchFamily="34" charset="0"/>
              </a:rPr>
              <a:t>Alcohol abuse</a:t>
            </a:r>
          </a:p>
          <a:p>
            <a:pPr>
              <a:lnSpc>
                <a:spcPct val="150000"/>
              </a:lnSpc>
            </a:pPr>
            <a:endParaRPr lang="en-US" sz="1900" b="1" kern="0" dirty="0">
              <a:solidFill>
                <a:schemeClr val="tx1"/>
              </a:solidFill>
              <a:latin typeface="Arial" panose="020B0604020202020204" pitchFamily="34" charset="0"/>
              <a:cs typeface="Arial" panose="020B0604020202020204" pitchFamily="34" charset="0"/>
            </a:endParaRPr>
          </a:p>
          <a:p>
            <a:pPr>
              <a:lnSpc>
                <a:spcPct val="150000"/>
              </a:lnSpc>
            </a:pPr>
            <a:endParaRPr lang="en-US" sz="1900" b="1"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2725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500"/>
                                        <p:tgtEl>
                                          <p:spTgt spid="6">
                                            <p:bg/>
                                          </p:spTgt>
                                        </p:tgtEl>
                                      </p:cBhvr>
                                    </p:animEffect>
                                    <p:anim calcmode="lin" valueType="num">
                                      <p:cBhvr>
                                        <p:cTn id="14" dur="1500" fill="hold"/>
                                        <p:tgtEl>
                                          <p:spTgt spid="6">
                                            <p:bg/>
                                          </p:spTgt>
                                        </p:tgtEl>
                                        <p:attrNameLst>
                                          <p:attrName>ppt_x</p:attrName>
                                        </p:attrNameLst>
                                      </p:cBhvr>
                                      <p:tavLst>
                                        <p:tav tm="0">
                                          <p:val>
                                            <p:strVal val="#ppt_x"/>
                                          </p:val>
                                        </p:tav>
                                        <p:tav tm="100000">
                                          <p:val>
                                            <p:strVal val="#ppt_x"/>
                                          </p:val>
                                        </p:tav>
                                      </p:tavLst>
                                    </p:anim>
                                    <p:anim calcmode="lin" valueType="num">
                                      <p:cBhvr>
                                        <p:cTn id="15" dur="15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500"/>
                                        <p:tgtEl>
                                          <p:spTgt spid="6">
                                            <p:txEl>
                                              <p:pRg st="0" end="0"/>
                                            </p:txEl>
                                          </p:spTgt>
                                        </p:tgtEl>
                                      </p:cBhvr>
                                    </p:animEffect>
                                    <p:anim calcmode="lin" valueType="num">
                                      <p:cBhvr>
                                        <p:cTn id="21"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500" fill="hold"/>
                                        <p:tgtEl>
                                          <p:spTgt spid="6">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500"/>
                                        <p:tgtEl>
                                          <p:spTgt spid="6">
                                            <p:txEl>
                                              <p:pRg st="1" end="1"/>
                                            </p:txEl>
                                          </p:spTgt>
                                        </p:tgtEl>
                                      </p:cBhvr>
                                    </p:animEffect>
                                    <p:anim calcmode="lin" valueType="num">
                                      <p:cBhvr>
                                        <p:cTn id="26" dur="1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500" fill="hold"/>
                                        <p:tgtEl>
                                          <p:spTgt spid="6">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500"/>
                                        <p:tgtEl>
                                          <p:spTgt spid="6">
                                            <p:txEl>
                                              <p:pRg st="2" end="2"/>
                                            </p:txEl>
                                          </p:spTgt>
                                        </p:tgtEl>
                                      </p:cBhvr>
                                    </p:animEffect>
                                    <p:anim calcmode="lin" valueType="num">
                                      <p:cBhvr>
                                        <p:cTn id="31"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500" fill="hold"/>
                                        <p:tgtEl>
                                          <p:spTgt spid="6">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500"/>
                                        <p:tgtEl>
                                          <p:spTgt spid="6">
                                            <p:txEl>
                                              <p:pRg st="3" end="3"/>
                                            </p:txEl>
                                          </p:spTgt>
                                        </p:tgtEl>
                                      </p:cBhvr>
                                    </p:animEffect>
                                    <p:anim calcmode="lin" valueType="num">
                                      <p:cBhvr>
                                        <p:cTn id="36" dur="1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500" fill="hold"/>
                                        <p:tgtEl>
                                          <p:spTgt spid="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500"/>
                                        <p:tgtEl>
                                          <p:spTgt spid="6">
                                            <p:txEl>
                                              <p:pRg st="4" end="4"/>
                                            </p:txEl>
                                          </p:spTgt>
                                        </p:tgtEl>
                                      </p:cBhvr>
                                    </p:animEffect>
                                    <p:anim calcmode="lin" valueType="num">
                                      <p:cBhvr>
                                        <p:cTn id="41" dur="1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500" fill="hold"/>
                                        <p:tgtEl>
                                          <p:spTgt spid="6">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500"/>
                                        <p:tgtEl>
                                          <p:spTgt spid="6">
                                            <p:txEl>
                                              <p:pRg st="5" end="5"/>
                                            </p:txEl>
                                          </p:spTgt>
                                        </p:tgtEl>
                                      </p:cBhvr>
                                    </p:animEffect>
                                    <p:anim calcmode="lin" valueType="num">
                                      <p:cBhvr>
                                        <p:cTn id="46" dur="1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1500" fill="hold"/>
                                        <p:tgtEl>
                                          <p:spTgt spid="6">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1500"/>
                                        <p:tgtEl>
                                          <p:spTgt spid="6">
                                            <p:txEl>
                                              <p:pRg st="6" end="6"/>
                                            </p:txEl>
                                          </p:spTgt>
                                        </p:tgtEl>
                                      </p:cBhvr>
                                    </p:animEffect>
                                    <p:anim calcmode="lin" valueType="num">
                                      <p:cBhvr>
                                        <p:cTn id="51" dur="1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2" dur="1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1000"/>
                                        <p:tgtEl>
                                          <p:spTgt spid="8">
                                            <p:txEl>
                                              <p:pRg st="0" end="0"/>
                                            </p:txEl>
                                          </p:spTgt>
                                        </p:tgtEl>
                                      </p:cBhvr>
                                    </p:animEffect>
                                    <p:anim calcmode="lin" valueType="num">
                                      <p:cBhvr>
                                        <p:cTn id="5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fade">
                                      <p:cBhvr>
                                        <p:cTn id="64" dur="1750"/>
                                        <p:tgtEl>
                                          <p:spTgt spid="9">
                                            <p:txEl>
                                              <p:pRg st="0" end="0"/>
                                            </p:txEl>
                                          </p:spTgt>
                                        </p:tgtEl>
                                      </p:cBhvr>
                                    </p:animEffect>
                                    <p:anim calcmode="lin" valueType="num">
                                      <p:cBhvr>
                                        <p:cTn id="65" dur="1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6" dur="1750" fill="hold"/>
                                        <p:tgtEl>
                                          <p:spTgt spid="9">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
                                            <p:txEl>
                                              <p:pRg st="1" end="1"/>
                                            </p:txEl>
                                          </p:spTgt>
                                        </p:tgtEl>
                                        <p:attrNameLst>
                                          <p:attrName>style.visibility</p:attrName>
                                        </p:attrNameLst>
                                      </p:cBhvr>
                                      <p:to>
                                        <p:strVal val="visible"/>
                                      </p:to>
                                    </p:set>
                                    <p:animEffect transition="in" filter="fade">
                                      <p:cBhvr>
                                        <p:cTn id="69" dur="2000"/>
                                        <p:tgtEl>
                                          <p:spTgt spid="9">
                                            <p:txEl>
                                              <p:pRg st="1" end="1"/>
                                            </p:txEl>
                                          </p:spTgt>
                                        </p:tgtEl>
                                      </p:cBhvr>
                                    </p:animEffect>
                                    <p:anim calcmode="lin" valueType="num">
                                      <p:cBhvr>
                                        <p:cTn id="70"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1" dur="2000" fill="hold"/>
                                        <p:tgtEl>
                                          <p:spTgt spid="9">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
                                            <p:txEl>
                                              <p:pRg st="2" end="2"/>
                                            </p:txEl>
                                          </p:spTgt>
                                        </p:tgtEl>
                                        <p:attrNameLst>
                                          <p:attrName>style.visibility</p:attrName>
                                        </p:attrNameLst>
                                      </p:cBhvr>
                                      <p:to>
                                        <p:strVal val="visible"/>
                                      </p:to>
                                    </p:set>
                                    <p:animEffect transition="in" filter="fade">
                                      <p:cBhvr>
                                        <p:cTn id="74" dur="2000"/>
                                        <p:tgtEl>
                                          <p:spTgt spid="9">
                                            <p:txEl>
                                              <p:pRg st="2" end="2"/>
                                            </p:txEl>
                                          </p:spTgt>
                                        </p:tgtEl>
                                      </p:cBhvr>
                                    </p:animEffect>
                                    <p:anim calcmode="lin" valueType="num">
                                      <p:cBhvr>
                                        <p:cTn id="75"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6" dur="2000" fill="hold"/>
                                        <p:tgtEl>
                                          <p:spTgt spid="9">
                                            <p:txEl>
                                              <p:pRg st="2" end="2"/>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
                                            <p:txEl>
                                              <p:pRg st="3" end="3"/>
                                            </p:txEl>
                                          </p:spTgt>
                                        </p:tgtEl>
                                        <p:attrNameLst>
                                          <p:attrName>style.visibility</p:attrName>
                                        </p:attrNameLst>
                                      </p:cBhvr>
                                      <p:to>
                                        <p:strVal val="visible"/>
                                      </p:to>
                                    </p:set>
                                    <p:animEffect transition="in" filter="fade">
                                      <p:cBhvr>
                                        <p:cTn id="79" dur="2000"/>
                                        <p:tgtEl>
                                          <p:spTgt spid="9">
                                            <p:txEl>
                                              <p:pRg st="3" end="3"/>
                                            </p:txEl>
                                          </p:spTgt>
                                        </p:tgtEl>
                                      </p:cBhvr>
                                    </p:animEffect>
                                    <p:anim calcmode="lin" valueType="num">
                                      <p:cBhvr>
                                        <p:cTn id="80"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81" dur="2000" fill="hold"/>
                                        <p:tgtEl>
                                          <p:spTgt spid="9">
                                            <p:txEl>
                                              <p:pRg st="3" end="3"/>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
                                            <p:txEl>
                                              <p:pRg st="4" end="4"/>
                                            </p:txEl>
                                          </p:spTgt>
                                        </p:tgtEl>
                                        <p:attrNameLst>
                                          <p:attrName>style.visibility</p:attrName>
                                        </p:attrNameLst>
                                      </p:cBhvr>
                                      <p:to>
                                        <p:strVal val="visible"/>
                                      </p:to>
                                    </p:set>
                                    <p:animEffect transition="in" filter="fade">
                                      <p:cBhvr>
                                        <p:cTn id="84" dur="2000"/>
                                        <p:tgtEl>
                                          <p:spTgt spid="9">
                                            <p:txEl>
                                              <p:pRg st="4" end="4"/>
                                            </p:txEl>
                                          </p:spTgt>
                                        </p:tgtEl>
                                      </p:cBhvr>
                                    </p:animEffect>
                                    <p:anim calcmode="lin" valueType="num">
                                      <p:cBhvr>
                                        <p:cTn id="85"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86" dur="2000" fill="hold"/>
                                        <p:tgtEl>
                                          <p:spTgt spid="9">
                                            <p:txEl>
                                              <p:pRg st="4" end="4"/>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fade">
                                      <p:cBhvr>
                                        <p:cTn id="89" dur="2000"/>
                                        <p:tgtEl>
                                          <p:spTgt spid="9">
                                            <p:txEl>
                                              <p:pRg st="5" end="5"/>
                                            </p:txEl>
                                          </p:spTgt>
                                        </p:tgtEl>
                                      </p:cBhvr>
                                    </p:animEffect>
                                    <p:anim calcmode="lin" valueType="num">
                                      <p:cBhvr>
                                        <p:cTn id="90"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1" dur="2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animBg="1"/>
      <p:bldP spid="8" grpId="0" build="p"/>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ED145B"/>
            </a:gs>
            <a:gs pos="0">
              <a:srgbClr val="F58025"/>
            </a:gs>
          </a:gsLst>
          <a:lin ang="10800000" scaled="1"/>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93678A-63CB-4139-B24A-5A576B474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14" name="Rectangle 13">
            <a:extLst>
              <a:ext uri="{FF2B5EF4-FFF2-40B4-BE49-F238E27FC236}">
                <a16:creationId xmlns:a16="http://schemas.microsoft.com/office/drawing/2014/main" id="{F78C5ABF-1353-4CD6-8702-02A00DA19BA3}"/>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C40A7CA9-AC94-4BFF-B94C-99B0A1A14DCB}"/>
              </a:ext>
            </a:extLst>
          </p:cNvPr>
          <p:cNvSpPr>
            <a:spLocks noGrp="1"/>
          </p:cNvSpPr>
          <p:nvPr>
            <p:ph type="title"/>
          </p:nvPr>
        </p:nvSpPr>
        <p:spPr>
          <a:xfrm>
            <a:off x="358389" y="5219210"/>
            <a:ext cx="9288531" cy="892030"/>
          </a:xfrm>
        </p:spPr>
        <p:txBody>
          <a:bodyPr>
            <a:noAutofit/>
          </a:bodyPr>
          <a:lstStyle/>
          <a:p>
            <a:pPr algn="l"/>
            <a:r>
              <a:rPr lang="en-US" sz="2400" b="1" dirty="0">
                <a:latin typeface="Arial" panose="020B0604020202020204" pitchFamily="34" charset="0"/>
                <a:cs typeface="Arial" panose="020B0604020202020204" pitchFamily="34" charset="0"/>
              </a:rPr>
              <a:t>Can AFS guarantee academic credit while on program?</a:t>
            </a:r>
          </a:p>
        </p:txBody>
      </p:sp>
      <p:sp>
        <p:nvSpPr>
          <p:cNvPr id="2" name="Rectangle 1">
            <a:extLst>
              <a:ext uri="{FF2B5EF4-FFF2-40B4-BE49-F238E27FC236}">
                <a16:creationId xmlns:a16="http://schemas.microsoft.com/office/drawing/2014/main" id="{1B1BD474-C5A9-4609-BD6B-F12F2C282806}"/>
              </a:ext>
            </a:extLst>
          </p:cNvPr>
          <p:cNvSpPr/>
          <p:nvPr/>
        </p:nvSpPr>
        <p:spPr>
          <a:xfrm>
            <a:off x="358388" y="208895"/>
            <a:ext cx="11528812" cy="2169825"/>
          </a:xfrm>
          <a:prstGeom prst="rect">
            <a:avLst/>
          </a:prstGeom>
        </p:spPr>
        <p:txBody>
          <a:bodyPr wrap="square">
            <a:spAutoFit/>
          </a:bodyPr>
          <a:lstStyle/>
          <a:p>
            <a:pPr>
              <a:lnSpc>
                <a:spcPct val="150000"/>
              </a:lnSpc>
            </a:pPr>
            <a:r>
              <a:rPr lang="en-US" b="1" dirty="0">
                <a:latin typeface="Arial" panose="020B0604020202020204" pitchFamily="34" charset="0"/>
                <a:cs typeface="Arial" panose="020B0604020202020204" pitchFamily="34" charset="0"/>
              </a:rPr>
              <a:t>Before You Leave</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Meet with your high school guidance counselor and ask if they will grant credit for your study abroad.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Download and print the form from the AFS website to review with your guidance counselor.</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Create a study plan that outlines which credits your high school will accept from abroad.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Get a signature and keep copies of the Study Plan. </a:t>
            </a:r>
          </a:p>
        </p:txBody>
      </p:sp>
      <p:sp>
        <p:nvSpPr>
          <p:cNvPr id="3" name="Rectangle 2">
            <a:extLst>
              <a:ext uri="{FF2B5EF4-FFF2-40B4-BE49-F238E27FC236}">
                <a16:creationId xmlns:a16="http://schemas.microsoft.com/office/drawing/2014/main" id="{366F7F15-44EA-47AB-BA02-9903F62B6BF2}"/>
              </a:ext>
            </a:extLst>
          </p:cNvPr>
          <p:cNvSpPr/>
          <p:nvPr/>
        </p:nvSpPr>
        <p:spPr>
          <a:xfrm>
            <a:off x="358388" y="2746638"/>
            <a:ext cx="10373417" cy="1754326"/>
          </a:xfrm>
          <a:prstGeom prst="rect">
            <a:avLst/>
          </a:prstGeom>
        </p:spPr>
        <p:txBody>
          <a:bodyPr wrap="none">
            <a:spAutoFit/>
          </a:bodyPr>
          <a:lstStyle/>
          <a:p>
            <a:pPr>
              <a:lnSpc>
                <a:spcPct val="150000"/>
              </a:lnSpc>
            </a:pPr>
            <a:r>
              <a:rPr lang="en-US" b="1" dirty="0">
                <a:solidFill>
                  <a:srgbClr val="000000"/>
                </a:solidFill>
                <a:latin typeface="Arial" panose="020B0604020202020204" pitchFamily="34" charset="0"/>
                <a:cs typeface="Arial" panose="020B0604020202020204" pitchFamily="34" charset="0"/>
              </a:rPr>
              <a:t>While You're Abroad</a:t>
            </a:r>
          </a:p>
          <a:p>
            <a:pPr marL="285750" indent="-285750">
              <a:lnSpc>
                <a:spcPct val="15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Take classes for which you might be given credit.</a:t>
            </a:r>
          </a:p>
          <a:p>
            <a:pPr marL="285750" indent="-285750">
              <a:lnSpc>
                <a:spcPct val="15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Keep detailed records of your school year abroad and complete the Host School Verification form.</a:t>
            </a:r>
          </a:p>
          <a:p>
            <a:pPr marL="285750" indent="-285750">
              <a:lnSpc>
                <a:spcPct val="15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Ask your host school teachers to write a letter and/or get a copy of your transcript.</a:t>
            </a:r>
          </a:p>
        </p:txBody>
      </p:sp>
    </p:spTree>
    <p:extLst>
      <p:ext uri="{BB962C8B-B14F-4D97-AF65-F5344CB8AC3E}">
        <p14:creationId xmlns:p14="http://schemas.microsoft.com/office/powerpoint/2010/main" val="379453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 name="Round Same Side Corner Rectangle 4"/>
          <p:cNvSpPr/>
          <p:nvPr/>
        </p:nvSpPr>
        <p:spPr>
          <a:xfrm>
            <a:off x="8601837" y="466750"/>
            <a:ext cx="3315843" cy="4404884"/>
          </a:xfrm>
          <a:prstGeom prst="rect">
            <a:avLst/>
          </a:prstGeom>
          <a:solidFill>
            <a:schemeClr val="accent2">
              <a:lumMod val="20000"/>
              <a:lumOff val="80000"/>
            </a:schemeClr>
          </a:solidFill>
          <a:ln w="57150">
            <a:solidFill>
              <a:srgbClr val="FF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8573" rIns="8573" bIns="8573" numCol="1" spcCol="1270" anchor="ctr" anchorCtr="0">
            <a:noAutofit/>
          </a:bodyPr>
          <a:lstStyle/>
          <a:p>
            <a:pPr marL="0" lvl="1" indent="241093" defTabSz="600073" hangingPunct="0">
              <a:spcBef>
                <a:spcPct val="0"/>
              </a:spcBef>
              <a:spcAft>
                <a:spcPct val="15000"/>
              </a:spcAft>
            </a:pPr>
            <a:r>
              <a:rPr lang="en-US" b="1" kern="0" cap="all" dirty="0">
                <a:solidFill>
                  <a:srgbClr val="FF0000"/>
                </a:solidFill>
                <a:effectLst>
                  <a:glow rad="139700">
                    <a:srgbClr val="FFC000">
                      <a:satMod val="175000"/>
                      <a:alpha val="40000"/>
                    </a:srgbClr>
                  </a:glow>
                </a:effectLst>
                <a:latin typeface="Arial" panose="020B0604020202020204" pitchFamily="34" charset="0"/>
                <a:cs typeface="Arial" panose="020B0604020202020204" pitchFamily="34" charset="0"/>
                <a:sym typeface="Lato Regular"/>
              </a:rPr>
              <a:t>EMERGENCIES ONLY:</a:t>
            </a:r>
          </a:p>
          <a:p>
            <a:pPr marL="0" lvl="1" indent="241093" defTabSz="600073" hangingPunct="0">
              <a:spcBef>
                <a:spcPct val="0"/>
              </a:spcBef>
              <a:spcAft>
                <a:spcPct val="15000"/>
              </a:spcAft>
            </a:pPr>
            <a:r>
              <a:rPr lang="en-US" b="1" kern="0" cap="all" dirty="0">
                <a:solidFill>
                  <a:srgbClr val="FF0000"/>
                </a:solidFill>
                <a:effectLst>
                  <a:glow rad="139700">
                    <a:srgbClr val="FFC000">
                      <a:satMod val="175000"/>
                      <a:alpha val="40000"/>
                    </a:srgbClr>
                  </a:glow>
                </a:effectLst>
                <a:latin typeface="Arial" panose="020B0604020202020204" pitchFamily="34" charset="0"/>
                <a:cs typeface="Arial" panose="020B0604020202020204" pitchFamily="34" charset="0"/>
                <a:sym typeface="Lato Regular"/>
              </a:rPr>
              <a:t>For STUDENTS</a:t>
            </a:r>
          </a:p>
          <a:p>
            <a:pPr marL="0" lvl="1" indent="241093" defTabSz="600073" hangingPunct="0">
              <a:spcBef>
                <a:spcPct val="0"/>
              </a:spcBef>
              <a:spcAft>
                <a:spcPct val="15000"/>
              </a:spcAft>
            </a:pP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1. IF students cannot reach </a:t>
            </a:r>
            <a:r>
              <a:rPr lang="en-US" u="sng"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anyone else first AND</a:t>
            </a: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 it </a:t>
            </a:r>
            <a:r>
              <a:rPr lang="en-US" u="sng"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is at night/on the weekend</a:t>
            </a: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 then call the </a:t>
            </a:r>
            <a:r>
              <a:rPr lang="en-US" b="1" i="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AFS Duty Officer </a:t>
            </a: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in your Host Country.</a:t>
            </a:r>
          </a:p>
          <a:p>
            <a:pPr marL="0" lvl="1" indent="241093" defTabSz="600073" hangingPunct="0">
              <a:spcBef>
                <a:spcPct val="0"/>
              </a:spcBef>
              <a:spcAft>
                <a:spcPct val="15000"/>
              </a:spcAft>
            </a:pPr>
            <a:endPar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endParaRPr>
          </a:p>
          <a:p>
            <a:pPr marL="0" lvl="1" indent="241093" defTabSz="600073" hangingPunct="0">
              <a:spcBef>
                <a:spcPct val="0"/>
              </a:spcBef>
              <a:spcAft>
                <a:spcPct val="15000"/>
              </a:spcAft>
            </a:pP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2. </a:t>
            </a:r>
            <a:r>
              <a:rPr lang="en-US"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If</a:t>
            </a: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 </a:t>
            </a:r>
            <a:r>
              <a:rPr lang="en-US" u="sng"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no response </a:t>
            </a: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from the </a:t>
            </a:r>
            <a:b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br>
            <a:r>
              <a:rPr lang="en-US" b="1" i="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Duty Officer in your host country</a:t>
            </a: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 </a:t>
            </a:r>
            <a:r>
              <a:rPr lang="en-US"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then</a:t>
            </a: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 call the AFS-USA Duty Officer (+1-800-237-4636, option 9)</a:t>
            </a:r>
          </a:p>
          <a:p>
            <a:pPr marL="0" lvl="1" indent="241093" defTabSz="600073" hangingPunct="0">
              <a:spcBef>
                <a:spcPct val="0"/>
              </a:spcBef>
              <a:spcAft>
                <a:spcPct val="15000"/>
              </a:spcAft>
            </a:pPr>
            <a:r>
              <a:rPr lang="en-US"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 </a:t>
            </a:r>
          </a:p>
        </p:txBody>
      </p:sp>
      <p:sp>
        <p:nvSpPr>
          <p:cNvPr id="40" name="Title 1"/>
          <p:cNvSpPr>
            <a:spLocks noGrp="1"/>
          </p:cNvSpPr>
          <p:nvPr>
            <p:ph type="title"/>
          </p:nvPr>
        </p:nvSpPr>
        <p:spPr>
          <a:xfrm>
            <a:off x="2460948" y="5762833"/>
            <a:ext cx="7723122" cy="1086117"/>
          </a:xfrm>
        </p:spPr>
        <p:txBody>
          <a:bodyPr>
            <a:noAutofit/>
          </a:bodyPr>
          <a:lstStyle/>
          <a:p>
            <a:r>
              <a:rPr lang="en-US" sz="3200" dirty="0">
                <a:latin typeface="Arial Black" panose="020B0A04020102020204" pitchFamily="34" charset="0"/>
                <a:cs typeface="Gotham Medium" pitchFamily="50" charset="0"/>
              </a:rPr>
              <a:t>AFS CHAIN OF COMMUNICATION</a:t>
            </a:r>
          </a:p>
        </p:txBody>
      </p:sp>
      <p:grpSp>
        <p:nvGrpSpPr>
          <p:cNvPr id="2" name="Group 1"/>
          <p:cNvGrpSpPr/>
          <p:nvPr/>
        </p:nvGrpSpPr>
        <p:grpSpPr>
          <a:xfrm>
            <a:off x="112886" y="117071"/>
            <a:ext cx="8353355" cy="6609749"/>
            <a:chOff x="4449968" y="1006407"/>
            <a:chExt cx="9673531" cy="7448272"/>
          </a:xfrm>
        </p:grpSpPr>
        <p:sp>
          <p:nvSpPr>
            <p:cNvPr id="30" name="Freeform 29"/>
            <p:cNvSpPr/>
            <p:nvPr/>
          </p:nvSpPr>
          <p:spPr>
            <a:xfrm>
              <a:off x="5845742" y="1400447"/>
              <a:ext cx="1178714" cy="1111906"/>
            </a:xfrm>
            <a:custGeom>
              <a:avLst/>
              <a:gdLst>
                <a:gd name="connsiteX0" fmla="*/ 0 w 1578634"/>
                <a:gd name="connsiteY0" fmla="*/ 0 h 1105044"/>
                <a:gd name="connsiteX1" fmla="*/ 1026112 w 1578634"/>
                <a:gd name="connsiteY1" fmla="*/ 0 h 1105044"/>
                <a:gd name="connsiteX2" fmla="*/ 1578634 w 1578634"/>
                <a:gd name="connsiteY2" fmla="*/ 552522 h 1105044"/>
                <a:gd name="connsiteX3" fmla="*/ 1026112 w 1578634"/>
                <a:gd name="connsiteY3" fmla="*/ 1105044 h 1105044"/>
                <a:gd name="connsiteX4" fmla="*/ 0 w 1578634"/>
                <a:gd name="connsiteY4" fmla="*/ 1105044 h 1105044"/>
                <a:gd name="connsiteX5" fmla="*/ 552522 w 1578634"/>
                <a:gd name="connsiteY5" fmla="*/ 552522 h 1105044"/>
                <a:gd name="connsiteX6" fmla="*/ 0 w 1578634"/>
                <a:gd name="connsiteY6" fmla="*/ 0 h 11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8634" h="1105044">
                  <a:moveTo>
                    <a:pt x="1578634" y="0"/>
                  </a:moveTo>
                  <a:lnTo>
                    <a:pt x="1578634" y="718279"/>
                  </a:lnTo>
                  <a:lnTo>
                    <a:pt x="789317" y="1105044"/>
                  </a:lnTo>
                  <a:lnTo>
                    <a:pt x="0" y="718279"/>
                  </a:lnTo>
                  <a:lnTo>
                    <a:pt x="0" y="0"/>
                  </a:lnTo>
                  <a:lnTo>
                    <a:pt x="789317" y="386765"/>
                  </a:lnTo>
                  <a:lnTo>
                    <a:pt x="1578634" y="0"/>
                  </a:lnTo>
                  <a:close/>
                </a:path>
              </a:pathLst>
            </a:custGeom>
            <a:solidFill>
              <a:schemeClr val="accent1">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68" tIns="421059" rIns="6668" bIns="421059" numCol="1" spcCol="1270" anchor="ctr" anchorCtr="0">
              <a:noAutofit/>
            </a:bodyPr>
            <a:lstStyle/>
            <a:p>
              <a:pPr algn="ctr" defTabSz="466723" hangingPunct="0">
                <a:lnSpc>
                  <a:spcPct val="90000"/>
                </a:lnSpc>
                <a:spcBef>
                  <a:spcPct val="0"/>
                </a:spcBef>
                <a:spcAft>
                  <a:spcPct val="35000"/>
                </a:spcAft>
              </a:pPr>
              <a:r>
                <a:rPr lang="en-US" sz="1600" b="1" kern="0" dirty="0">
                  <a:solidFill>
                    <a:prstClr val="black"/>
                  </a:solidFill>
                  <a:latin typeface="Arial" panose="020B0604020202020204" pitchFamily="34" charset="0"/>
                  <a:cs typeface="Arial" panose="020B0604020202020204" pitchFamily="34" charset="0"/>
                  <a:sym typeface="Lato Regular"/>
                </a:rPr>
                <a:t>In Host Country</a:t>
              </a:r>
            </a:p>
          </p:txBody>
        </p:sp>
        <p:sp>
          <p:nvSpPr>
            <p:cNvPr id="31" name="Freeform 30"/>
            <p:cNvSpPr/>
            <p:nvPr/>
          </p:nvSpPr>
          <p:spPr>
            <a:xfrm>
              <a:off x="7006304" y="1460351"/>
              <a:ext cx="5918903" cy="525126"/>
            </a:xfrm>
            <a:custGeom>
              <a:avLst/>
              <a:gdLst>
                <a:gd name="connsiteX0" fmla="*/ 122281 w 733670"/>
                <a:gd name="connsiteY0" fmla="*/ 0 h 6393233"/>
                <a:gd name="connsiteX1" fmla="*/ 611389 w 733670"/>
                <a:gd name="connsiteY1" fmla="*/ 0 h 6393233"/>
                <a:gd name="connsiteX2" fmla="*/ 733670 w 733670"/>
                <a:gd name="connsiteY2" fmla="*/ 122281 h 6393233"/>
                <a:gd name="connsiteX3" fmla="*/ 733670 w 733670"/>
                <a:gd name="connsiteY3" fmla="*/ 6393233 h 6393233"/>
                <a:gd name="connsiteX4" fmla="*/ 733670 w 733670"/>
                <a:gd name="connsiteY4" fmla="*/ 6393233 h 6393233"/>
                <a:gd name="connsiteX5" fmla="*/ 0 w 733670"/>
                <a:gd name="connsiteY5" fmla="*/ 6393233 h 6393233"/>
                <a:gd name="connsiteX6" fmla="*/ 0 w 733670"/>
                <a:gd name="connsiteY6" fmla="*/ 6393233 h 6393233"/>
                <a:gd name="connsiteX7" fmla="*/ 0 w 733670"/>
                <a:gd name="connsiteY7" fmla="*/ 122281 h 6393233"/>
                <a:gd name="connsiteX8" fmla="*/ 122281 w 733670"/>
                <a:gd name="connsiteY8" fmla="*/ 0 h 639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670" h="6393233">
                  <a:moveTo>
                    <a:pt x="733670" y="1065565"/>
                  </a:moveTo>
                  <a:lnTo>
                    <a:pt x="733670" y="5327668"/>
                  </a:lnTo>
                  <a:cubicBezTo>
                    <a:pt x="733670" y="5916162"/>
                    <a:pt x="727387" y="6393229"/>
                    <a:pt x="719637" y="6393229"/>
                  </a:cubicBezTo>
                  <a:lnTo>
                    <a:pt x="0" y="6393229"/>
                  </a:lnTo>
                  <a:lnTo>
                    <a:pt x="0" y="6393229"/>
                  </a:lnTo>
                  <a:lnTo>
                    <a:pt x="0" y="4"/>
                  </a:lnTo>
                  <a:lnTo>
                    <a:pt x="0" y="4"/>
                  </a:lnTo>
                  <a:lnTo>
                    <a:pt x="719637" y="4"/>
                  </a:lnTo>
                  <a:cubicBezTo>
                    <a:pt x="727387" y="4"/>
                    <a:pt x="733670" y="477071"/>
                    <a:pt x="733670" y="1065565"/>
                  </a:cubicBezTo>
                  <a:close/>
                </a:path>
              </a:pathLst>
            </a:custGeom>
            <a:ln w="38100">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2" tIns="35434" rIns="35434" bIns="35435" numCol="1" spcCol="1270" anchor="ctr" anchorCtr="0">
              <a:noAutofit/>
            </a:bodyPr>
            <a:lstStyle/>
            <a:p>
              <a:pPr marL="128587" lvl="1" indent="-128587" defTabSz="600073" hangingPunct="0">
                <a:lnSpc>
                  <a:spcPct val="90000"/>
                </a:lnSpc>
                <a:spcBef>
                  <a:spcPct val="0"/>
                </a:spcBef>
                <a:spcAft>
                  <a:spcPct val="15000"/>
                </a:spcAft>
                <a:buFontTx/>
                <a:buChar char="••"/>
              </a:pPr>
              <a:r>
                <a:rPr lang="en-US" sz="1400"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Host Family</a:t>
              </a:r>
            </a:p>
          </p:txBody>
        </p:sp>
        <p:sp>
          <p:nvSpPr>
            <p:cNvPr id="32" name="Freeform 31"/>
            <p:cNvSpPr/>
            <p:nvPr/>
          </p:nvSpPr>
          <p:spPr>
            <a:xfrm>
              <a:off x="5836664" y="2393141"/>
              <a:ext cx="1178714" cy="1115402"/>
            </a:xfrm>
            <a:custGeom>
              <a:avLst/>
              <a:gdLst>
                <a:gd name="connsiteX0" fmla="*/ 0 w 1578634"/>
                <a:gd name="connsiteY0" fmla="*/ 0 h 1105044"/>
                <a:gd name="connsiteX1" fmla="*/ 1026112 w 1578634"/>
                <a:gd name="connsiteY1" fmla="*/ 0 h 1105044"/>
                <a:gd name="connsiteX2" fmla="*/ 1578634 w 1578634"/>
                <a:gd name="connsiteY2" fmla="*/ 552522 h 1105044"/>
                <a:gd name="connsiteX3" fmla="*/ 1026112 w 1578634"/>
                <a:gd name="connsiteY3" fmla="*/ 1105044 h 1105044"/>
                <a:gd name="connsiteX4" fmla="*/ 0 w 1578634"/>
                <a:gd name="connsiteY4" fmla="*/ 1105044 h 1105044"/>
                <a:gd name="connsiteX5" fmla="*/ 552522 w 1578634"/>
                <a:gd name="connsiteY5" fmla="*/ 552522 h 1105044"/>
                <a:gd name="connsiteX6" fmla="*/ 0 w 1578634"/>
                <a:gd name="connsiteY6" fmla="*/ 0 h 11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8634" h="1105044">
                  <a:moveTo>
                    <a:pt x="1578634" y="0"/>
                  </a:moveTo>
                  <a:lnTo>
                    <a:pt x="1578634" y="718279"/>
                  </a:lnTo>
                  <a:lnTo>
                    <a:pt x="789317" y="1105044"/>
                  </a:lnTo>
                  <a:lnTo>
                    <a:pt x="0" y="718279"/>
                  </a:lnTo>
                  <a:lnTo>
                    <a:pt x="0" y="0"/>
                  </a:lnTo>
                  <a:lnTo>
                    <a:pt x="789317" y="386765"/>
                  </a:lnTo>
                  <a:lnTo>
                    <a:pt x="1578634" y="0"/>
                  </a:lnTo>
                  <a:close/>
                </a:path>
              </a:pathLst>
            </a:custGeom>
            <a:solidFill>
              <a:schemeClr val="accent6">
                <a:lumMod val="75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68" tIns="421059" rIns="6668" bIns="421059" numCol="1" spcCol="1270" anchor="ctr" anchorCtr="0">
              <a:noAutofit/>
            </a:bodyPr>
            <a:lstStyle/>
            <a:p>
              <a:pPr algn="ctr" defTabSz="466723" hangingPunct="0">
                <a:lnSpc>
                  <a:spcPct val="90000"/>
                </a:lnSpc>
                <a:spcBef>
                  <a:spcPct val="0"/>
                </a:spcBef>
                <a:spcAft>
                  <a:spcPct val="35000"/>
                </a:spcAft>
              </a:pPr>
              <a:r>
                <a:rPr lang="en-US" sz="1600" b="1" kern="0" dirty="0">
                  <a:solidFill>
                    <a:prstClr val="black"/>
                  </a:solidFill>
                  <a:latin typeface="Arial" panose="020B0604020202020204" pitchFamily="34" charset="0"/>
                  <a:cs typeface="Arial" panose="020B0604020202020204" pitchFamily="34" charset="0"/>
                  <a:sym typeface="Lato Regular"/>
                </a:rPr>
                <a:t>In Host Country</a:t>
              </a:r>
            </a:p>
          </p:txBody>
        </p:sp>
        <p:sp>
          <p:nvSpPr>
            <p:cNvPr id="33" name="Freeform 32"/>
            <p:cNvSpPr/>
            <p:nvPr/>
          </p:nvSpPr>
          <p:spPr>
            <a:xfrm>
              <a:off x="7015378" y="2422857"/>
              <a:ext cx="5900753" cy="687908"/>
            </a:xfrm>
            <a:custGeom>
              <a:avLst/>
              <a:gdLst>
                <a:gd name="connsiteX0" fmla="*/ 166348 w 998068"/>
                <a:gd name="connsiteY0" fmla="*/ 0 h 6393233"/>
                <a:gd name="connsiteX1" fmla="*/ 831720 w 998068"/>
                <a:gd name="connsiteY1" fmla="*/ 0 h 6393233"/>
                <a:gd name="connsiteX2" fmla="*/ 998068 w 998068"/>
                <a:gd name="connsiteY2" fmla="*/ 166348 h 6393233"/>
                <a:gd name="connsiteX3" fmla="*/ 998068 w 998068"/>
                <a:gd name="connsiteY3" fmla="*/ 6393233 h 6393233"/>
                <a:gd name="connsiteX4" fmla="*/ 998068 w 998068"/>
                <a:gd name="connsiteY4" fmla="*/ 6393233 h 6393233"/>
                <a:gd name="connsiteX5" fmla="*/ 0 w 998068"/>
                <a:gd name="connsiteY5" fmla="*/ 6393233 h 6393233"/>
                <a:gd name="connsiteX6" fmla="*/ 0 w 998068"/>
                <a:gd name="connsiteY6" fmla="*/ 6393233 h 6393233"/>
                <a:gd name="connsiteX7" fmla="*/ 0 w 998068"/>
                <a:gd name="connsiteY7" fmla="*/ 166348 h 6393233"/>
                <a:gd name="connsiteX8" fmla="*/ 166348 w 998068"/>
                <a:gd name="connsiteY8" fmla="*/ 0 h 639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068" h="6393233">
                  <a:moveTo>
                    <a:pt x="998068" y="1065562"/>
                  </a:moveTo>
                  <a:lnTo>
                    <a:pt x="998068" y="5327671"/>
                  </a:lnTo>
                  <a:cubicBezTo>
                    <a:pt x="998068" y="5916160"/>
                    <a:pt x="986441" y="6393230"/>
                    <a:pt x="972099" y="6393230"/>
                  </a:cubicBezTo>
                  <a:lnTo>
                    <a:pt x="0" y="6393230"/>
                  </a:lnTo>
                  <a:lnTo>
                    <a:pt x="0" y="6393230"/>
                  </a:lnTo>
                  <a:lnTo>
                    <a:pt x="0" y="3"/>
                  </a:lnTo>
                  <a:lnTo>
                    <a:pt x="0" y="3"/>
                  </a:lnTo>
                  <a:lnTo>
                    <a:pt x="972099" y="3"/>
                  </a:lnTo>
                  <a:cubicBezTo>
                    <a:pt x="986441" y="3"/>
                    <a:pt x="998068" y="477073"/>
                    <a:pt x="998068" y="1065562"/>
                  </a:cubicBezTo>
                  <a:close/>
                </a:path>
              </a:pathLst>
            </a:custGeom>
            <a:ln w="38100">
              <a:solidFill>
                <a:schemeClr val="accent6">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2" tIns="45114" rIns="45114" bIns="45115" numCol="1" spcCol="1270" anchor="ctr" anchorCtr="0">
              <a:noAutofit/>
            </a:bodyPr>
            <a:lstStyle/>
            <a:p>
              <a:pPr marL="128587" lvl="1" indent="-128587" defTabSz="600073" hangingPunct="0">
                <a:lnSpc>
                  <a:spcPct val="90000"/>
                </a:lnSpc>
                <a:spcBef>
                  <a:spcPct val="0"/>
                </a:spcBef>
                <a:spcAft>
                  <a:spcPct val="15000"/>
                </a:spcAft>
                <a:buFontTx/>
                <a:buChar char="••"/>
              </a:pPr>
              <a:r>
                <a:rPr lang="en-US" sz="1400"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Local Contact Person (title varies by country - Liaison, Teacher, Counselor, etc.)</a:t>
              </a:r>
            </a:p>
          </p:txBody>
        </p:sp>
        <p:sp>
          <p:nvSpPr>
            <p:cNvPr id="34" name="Freeform 33"/>
            <p:cNvSpPr/>
            <p:nvPr/>
          </p:nvSpPr>
          <p:spPr>
            <a:xfrm>
              <a:off x="5836664" y="4168741"/>
              <a:ext cx="1178714" cy="1190462"/>
            </a:xfrm>
            <a:custGeom>
              <a:avLst/>
              <a:gdLst>
                <a:gd name="connsiteX0" fmla="*/ 0 w 1578634"/>
                <a:gd name="connsiteY0" fmla="*/ 0 h 1105044"/>
                <a:gd name="connsiteX1" fmla="*/ 1026112 w 1578634"/>
                <a:gd name="connsiteY1" fmla="*/ 0 h 1105044"/>
                <a:gd name="connsiteX2" fmla="*/ 1578634 w 1578634"/>
                <a:gd name="connsiteY2" fmla="*/ 552522 h 1105044"/>
                <a:gd name="connsiteX3" fmla="*/ 1026112 w 1578634"/>
                <a:gd name="connsiteY3" fmla="*/ 1105044 h 1105044"/>
                <a:gd name="connsiteX4" fmla="*/ 0 w 1578634"/>
                <a:gd name="connsiteY4" fmla="*/ 1105044 h 1105044"/>
                <a:gd name="connsiteX5" fmla="*/ 552522 w 1578634"/>
                <a:gd name="connsiteY5" fmla="*/ 552522 h 1105044"/>
                <a:gd name="connsiteX6" fmla="*/ 0 w 1578634"/>
                <a:gd name="connsiteY6" fmla="*/ 0 h 11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8634" h="1105044">
                  <a:moveTo>
                    <a:pt x="1578634" y="0"/>
                  </a:moveTo>
                  <a:lnTo>
                    <a:pt x="1578634" y="718279"/>
                  </a:lnTo>
                  <a:lnTo>
                    <a:pt x="789317" y="1105044"/>
                  </a:lnTo>
                  <a:lnTo>
                    <a:pt x="0" y="718279"/>
                  </a:lnTo>
                  <a:lnTo>
                    <a:pt x="0" y="0"/>
                  </a:lnTo>
                  <a:lnTo>
                    <a:pt x="789317" y="386765"/>
                  </a:lnTo>
                  <a:lnTo>
                    <a:pt x="1578634" y="0"/>
                  </a:lnTo>
                  <a:close/>
                </a:path>
              </a:pathLst>
            </a:custGeom>
            <a:solidFill>
              <a:srgbClr val="FF552D"/>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68" tIns="421059" rIns="6668" bIns="421059" numCol="1" spcCol="1270" anchor="ctr" anchorCtr="0">
              <a:noAutofit/>
            </a:bodyPr>
            <a:lstStyle/>
            <a:p>
              <a:pPr algn="ctr" defTabSz="466723" hangingPunct="0">
                <a:lnSpc>
                  <a:spcPct val="90000"/>
                </a:lnSpc>
                <a:spcBef>
                  <a:spcPct val="0"/>
                </a:spcBef>
                <a:spcAft>
                  <a:spcPct val="35000"/>
                </a:spcAft>
              </a:pPr>
              <a:r>
                <a:rPr lang="en-US" sz="1600" b="1" kern="0" dirty="0">
                  <a:solidFill>
                    <a:prstClr val="black"/>
                  </a:solidFill>
                  <a:latin typeface="Arial" panose="020B0604020202020204" pitchFamily="34" charset="0"/>
                  <a:cs typeface="Arial" panose="020B0604020202020204" pitchFamily="34" charset="0"/>
                  <a:sym typeface="Lato Regular"/>
                </a:rPr>
                <a:t>In Host Country</a:t>
              </a:r>
            </a:p>
          </p:txBody>
        </p:sp>
        <p:sp>
          <p:nvSpPr>
            <p:cNvPr id="35" name="Freeform 34"/>
            <p:cNvSpPr/>
            <p:nvPr/>
          </p:nvSpPr>
          <p:spPr>
            <a:xfrm>
              <a:off x="7024456" y="4170699"/>
              <a:ext cx="5900752" cy="575567"/>
            </a:xfrm>
            <a:custGeom>
              <a:avLst/>
              <a:gdLst>
                <a:gd name="connsiteX0" fmla="*/ 105902 w 635399"/>
                <a:gd name="connsiteY0" fmla="*/ 0 h 6393233"/>
                <a:gd name="connsiteX1" fmla="*/ 529497 w 635399"/>
                <a:gd name="connsiteY1" fmla="*/ 0 h 6393233"/>
                <a:gd name="connsiteX2" fmla="*/ 635399 w 635399"/>
                <a:gd name="connsiteY2" fmla="*/ 105902 h 6393233"/>
                <a:gd name="connsiteX3" fmla="*/ 635399 w 635399"/>
                <a:gd name="connsiteY3" fmla="*/ 6393233 h 6393233"/>
                <a:gd name="connsiteX4" fmla="*/ 635399 w 635399"/>
                <a:gd name="connsiteY4" fmla="*/ 6393233 h 6393233"/>
                <a:gd name="connsiteX5" fmla="*/ 0 w 635399"/>
                <a:gd name="connsiteY5" fmla="*/ 6393233 h 6393233"/>
                <a:gd name="connsiteX6" fmla="*/ 0 w 635399"/>
                <a:gd name="connsiteY6" fmla="*/ 6393233 h 6393233"/>
                <a:gd name="connsiteX7" fmla="*/ 0 w 635399"/>
                <a:gd name="connsiteY7" fmla="*/ 105902 h 6393233"/>
                <a:gd name="connsiteX8" fmla="*/ 105902 w 635399"/>
                <a:gd name="connsiteY8" fmla="*/ 0 h 639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99" h="6393233">
                  <a:moveTo>
                    <a:pt x="635399" y="1065564"/>
                  </a:moveTo>
                  <a:lnTo>
                    <a:pt x="635399" y="5327669"/>
                  </a:lnTo>
                  <a:cubicBezTo>
                    <a:pt x="635399" y="5916160"/>
                    <a:pt x="630687" y="6393228"/>
                    <a:pt x="624874" y="6393228"/>
                  </a:cubicBezTo>
                  <a:lnTo>
                    <a:pt x="0" y="6393228"/>
                  </a:lnTo>
                  <a:lnTo>
                    <a:pt x="0" y="6393228"/>
                  </a:lnTo>
                  <a:lnTo>
                    <a:pt x="0" y="5"/>
                  </a:lnTo>
                  <a:lnTo>
                    <a:pt x="0" y="5"/>
                  </a:lnTo>
                  <a:lnTo>
                    <a:pt x="624874" y="5"/>
                  </a:lnTo>
                  <a:cubicBezTo>
                    <a:pt x="630687" y="5"/>
                    <a:pt x="635399" y="477073"/>
                    <a:pt x="635399" y="1065564"/>
                  </a:cubicBezTo>
                  <a:close/>
                </a:path>
              </a:pathLst>
            </a:custGeom>
            <a:ln w="38100">
              <a:solidFill>
                <a:srgbClr val="FF3B3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2" tIns="31836" rIns="31836" bIns="31836" numCol="1" spcCol="1270" anchor="ctr" anchorCtr="0">
              <a:noAutofit/>
            </a:bodyPr>
            <a:lstStyle/>
            <a:p>
              <a:pPr marL="128587" lvl="1" indent="-128587" defTabSz="600073" hangingPunct="0">
                <a:lnSpc>
                  <a:spcPct val="90000"/>
                </a:lnSpc>
                <a:spcBef>
                  <a:spcPct val="0"/>
                </a:spcBef>
                <a:spcAft>
                  <a:spcPct val="15000"/>
                </a:spcAft>
                <a:buFontTx/>
                <a:buChar char="••"/>
              </a:pPr>
              <a:r>
                <a:rPr lang="en-US" sz="1400"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AFS Staff</a:t>
              </a:r>
            </a:p>
          </p:txBody>
        </p:sp>
        <p:grpSp>
          <p:nvGrpSpPr>
            <p:cNvPr id="5" name="Group 4"/>
            <p:cNvGrpSpPr/>
            <p:nvPr/>
          </p:nvGrpSpPr>
          <p:grpSpPr>
            <a:xfrm>
              <a:off x="6997227" y="5527647"/>
              <a:ext cx="5918905" cy="600391"/>
              <a:chOff x="1105040" y="2770646"/>
              <a:chExt cx="9410558" cy="1026112"/>
            </a:xfrm>
          </p:grpSpPr>
          <p:sp>
            <p:nvSpPr>
              <p:cNvPr id="6" name="Round Same Side Corner Rectangle 5"/>
              <p:cNvSpPr/>
              <p:nvPr/>
            </p:nvSpPr>
            <p:spPr>
              <a:xfrm rot="5400000">
                <a:off x="5297265" y="-1421576"/>
                <a:ext cx="1026112" cy="9410555"/>
              </a:xfrm>
              <a:prstGeom prst="round2SameRect">
                <a:avLst/>
              </a:prstGeom>
              <a:ln w="38100">
                <a:solidFill>
                  <a:srgbClr val="FFCC6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1105040" y="2848342"/>
                <a:ext cx="9360465" cy="905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097" hangingPunct="0">
                  <a:lnSpc>
                    <a:spcPct val="90000"/>
                  </a:lnSpc>
                  <a:spcBef>
                    <a:spcPct val="0"/>
                  </a:spcBef>
                  <a:spcAft>
                    <a:spcPct val="15000"/>
                  </a:spcAft>
                  <a:buFontTx/>
                  <a:buChar char="••"/>
                </a:pPr>
                <a:r>
                  <a:rPr lang="en-US" sz="1400"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AFS Participant Support Staff (AFS-USA Duty Officer)</a:t>
                </a:r>
              </a:p>
              <a:p>
                <a:pPr marL="171450" lvl="1" indent="-171450" defTabSz="800097" hangingPunct="0">
                  <a:lnSpc>
                    <a:spcPct val="90000"/>
                  </a:lnSpc>
                  <a:spcBef>
                    <a:spcPct val="0"/>
                  </a:spcBef>
                  <a:spcAft>
                    <a:spcPct val="15000"/>
                  </a:spcAft>
                  <a:buFontTx/>
                  <a:buChar char="••"/>
                </a:pPr>
                <a:r>
                  <a:rPr lang="en-US" sz="1400" b="1" i="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1-800-237-4636, option 9</a:t>
                </a:r>
              </a:p>
            </p:txBody>
          </p:sp>
        </p:grpSp>
        <p:grpSp>
          <p:nvGrpSpPr>
            <p:cNvPr id="8" name="Group 7"/>
            <p:cNvGrpSpPr/>
            <p:nvPr/>
          </p:nvGrpSpPr>
          <p:grpSpPr>
            <a:xfrm>
              <a:off x="5818511" y="5515779"/>
              <a:ext cx="1178716" cy="1302161"/>
              <a:chOff x="-4705279" y="3707213"/>
              <a:chExt cx="1105046" cy="1551521"/>
            </a:xfrm>
          </p:grpSpPr>
          <p:sp>
            <p:nvSpPr>
              <p:cNvPr id="9" name="Chevron 8"/>
              <p:cNvSpPr/>
              <p:nvPr/>
            </p:nvSpPr>
            <p:spPr>
              <a:xfrm rot="5400000">
                <a:off x="-4928516" y="3930452"/>
                <a:ext cx="1551521" cy="1105044"/>
              </a:xfrm>
              <a:prstGeom prst="chevron">
                <a:avLst/>
              </a:prstGeom>
              <a:solidFill>
                <a:srgbClr val="FFCC6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4705279" y="4128722"/>
                <a:ext cx="1105044" cy="610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8" tIns="6668" rIns="6668" bIns="6668" numCol="1" spcCol="1270" anchor="ctr" anchorCtr="0">
                <a:noAutofit/>
              </a:bodyPr>
              <a:lstStyle/>
              <a:p>
                <a:pPr algn="ctr" defTabSz="466723" hangingPunct="0">
                  <a:lnSpc>
                    <a:spcPct val="90000"/>
                  </a:lnSpc>
                  <a:spcBef>
                    <a:spcPct val="0"/>
                  </a:spcBef>
                  <a:spcAft>
                    <a:spcPct val="35000"/>
                  </a:spcAft>
                </a:pPr>
                <a:endParaRPr lang="en-US" b="1" kern="0" dirty="0">
                  <a:solidFill>
                    <a:prstClr val="black"/>
                  </a:solidFill>
                  <a:latin typeface="Arial" panose="020B0604020202020204" pitchFamily="34" charset="0"/>
                  <a:cs typeface="Arial" panose="020B0604020202020204" pitchFamily="34" charset="0"/>
                  <a:sym typeface="Lato Regular"/>
                </a:endParaRPr>
              </a:p>
              <a:p>
                <a:pPr algn="ctr" defTabSz="466723" hangingPunct="0">
                  <a:lnSpc>
                    <a:spcPct val="90000"/>
                  </a:lnSpc>
                  <a:spcBef>
                    <a:spcPct val="0"/>
                  </a:spcBef>
                  <a:spcAft>
                    <a:spcPct val="35000"/>
                  </a:spcAft>
                </a:pPr>
                <a:r>
                  <a:rPr lang="en-US" b="1" kern="0" dirty="0">
                    <a:solidFill>
                      <a:prstClr val="black"/>
                    </a:solidFill>
                    <a:latin typeface="Arial" panose="020B0604020202020204" pitchFamily="34" charset="0"/>
                    <a:cs typeface="Arial" panose="020B0604020202020204" pitchFamily="34" charset="0"/>
                    <a:sym typeface="Lato Regular"/>
                  </a:rPr>
                  <a:t>In US</a:t>
                </a:r>
              </a:p>
            </p:txBody>
          </p:sp>
        </p:grpSp>
        <p:grpSp>
          <p:nvGrpSpPr>
            <p:cNvPr id="14" name="Group 13"/>
            <p:cNvGrpSpPr/>
            <p:nvPr/>
          </p:nvGrpSpPr>
          <p:grpSpPr>
            <a:xfrm>
              <a:off x="5818511" y="6459259"/>
              <a:ext cx="1207175" cy="1186284"/>
              <a:chOff x="-4705279" y="3680100"/>
              <a:chExt cx="1131726" cy="1578634"/>
            </a:xfrm>
          </p:grpSpPr>
          <p:sp>
            <p:nvSpPr>
              <p:cNvPr id="15" name="Chevron 14"/>
              <p:cNvSpPr/>
              <p:nvPr/>
            </p:nvSpPr>
            <p:spPr>
              <a:xfrm rot="5400000">
                <a:off x="-4942074" y="3916895"/>
                <a:ext cx="1578634" cy="1105044"/>
              </a:xfrm>
              <a:prstGeom prst="chevron">
                <a:avLst/>
              </a:prstGeom>
              <a:solidFill>
                <a:schemeClr val="accent6">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hevron 4"/>
              <p:cNvSpPr/>
              <p:nvPr/>
            </p:nvSpPr>
            <p:spPr>
              <a:xfrm>
                <a:off x="-4678597" y="4450877"/>
                <a:ext cx="1105044" cy="473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8" tIns="6668" rIns="6668" bIns="6668" numCol="1" spcCol="1270" anchor="ctr" anchorCtr="0">
                <a:noAutofit/>
              </a:bodyPr>
              <a:lstStyle/>
              <a:p>
                <a:pPr algn="ctr" defTabSz="466723" hangingPunct="0">
                  <a:lnSpc>
                    <a:spcPct val="90000"/>
                  </a:lnSpc>
                  <a:spcBef>
                    <a:spcPct val="0"/>
                  </a:spcBef>
                  <a:spcAft>
                    <a:spcPct val="35000"/>
                  </a:spcAft>
                </a:pPr>
                <a:r>
                  <a:rPr lang="en-US" b="1" kern="0" dirty="0">
                    <a:solidFill>
                      <a:prstClr val="black"/>
                    </a:solidFill>
                    <a:latin typeface="Arial" panose="020B0604020202020204" pitchFamily="34" charset="0"/>
                    <a:cs typeface="Arial" panose="020B0604020202020204" pitchFamily="34" charset="0"/>
                    <a:sym typeface="Lato Regular"/>
                  </a:rPr>
                  <a:t>In US</a:t>
                </a:r>
              </a:p>
            </p:txBody>
          </p:sp>
        </p:grpSp>
        <p:grpSp>
          <p:nvGrpSpPr>
            <p:cNvPr id="20" name="Group 19"/>
            <p:cNvGrpSpPr/>
            <p:nvPr/>
          </p:nvGrpSpPr>
          <p:grpSpPr>
            <a:xfrm>
              <a:off x="6979077" y="6468419"/>
              <a:ext cx="5937055" cy="570050"/>
              <a:chOff x="1105044" y="2657245"/>
              <a:chExt cx="6393233" cy="635399"/>
            </a:xfrm>
          </p:grpSpPr>
          <p:sp>
            <p:nvSpPr>
              <p:cNvPr id="21" name="Round Same Side Corner Rectangle 20"/>
              <p:cNvSpPr/>
              <p:nvPr/>
            </p:nvSpPr>
            <p:spPr>
              <a:xfrm rot="5400000">
                <a:off x="3983961" y="-221672"/>
                <a:ext cx="635399" cy="6393233"/>
              </a:xfrm>
              <a:prstGeom prst="round2SameRect">
                <a:avLst/>
              </a:prstGeom>
              <a:ln w="38100">
                <a:solidFill>
                  <a:schemeClr val="accent6">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 Same Side Corner Rectangle 4"/>
              <p:cNvSpPr/>
              <p:nvPr/>
            </p:nvSpPr>
            <p:spPr>
              <a:xfrm>
                <a:off x="1105044" y="2688263"/>
                <a:ext cx="6362215" cy="573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8573" rIns="8573" bIns="8573" numCol="1" spcCol="1270" anchor="ctr" anchorCtr="0">
                <a:noAutofit/>
              </a:bodyPr>
              <a:lstStyle/>
              <a:p>
                <a:pPr marL="128587" lvl="1" indent="-128587" defTabSz="600073" hangingPunct="0">
                  <a:lnSpc>
                    <a:spcPct val="90000"/>
                  </a:lnSpc>
                  <a:spcBef>
                    <a:spcPct val="0"/>
                  </a:spcBef>
                  <a:spcAft>
                    <a:spcPct val="15000"/>
                  </a:spcAft>
                  <a:buFontTx/>
                  <a:buChar char="••"/>
                </a:pPr>
                <a:r>
                  <a:rPr lang="en-US" sz="1400"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Local Volunteer/Sending Coordinator</a:t>
                </a:r>
              </a:p>
            </p:txBody>
          </p:sp>
        </p:grpSp>
        <p:sp>
          <p:nvSpPr>
            <p:cNvPr id="36" name="Freeform 35"/>
            <p:cNvSpPr/>
            <p:nvPr/>
          </p:nvSpPr>
          <p:spPr>
            <a:xfrm>
              <a:off x="5836664" y="3305089"/>
              <a:ext cx="1178714" cy="1027359"/>
            </a:xfrm>
            <a:custGeom>
              <a:avLst/>
              <a:gdLst>
                <a:gd name="connsiteX0" fmla="*/ 0 w 1578634"/>
                <a:gd name="connsiteY0" fmla="*/ 0 h 1105044"/>
                <a:gd name="connsiteX1" fmla="*/ 1026112 w 1578634"/>
                <a:gd name="connsiteY1" fmla="*/ 0 h 1105044"/>
                <a:gd name="connsiteX2" fmla="*/ 1578634 w 1578634"/>
                <a:gd name="connsiteY2" fmla="*/ 552522 h 1105044"/>
                <a:gd name="connsiteX3" fmla="*/ 1026112 w 1578634"/>
                <a:gd name="connsiteY3" fmla="*/ 1105044 h 1105044"/>
                <a:gd name="connsiteX4" fmla="*/ 0 w 1578634"/>
                <a:gd name="connsiteY4" fmla="*/ 1105044 h 1105044"/>
                <a:gd name="connsiteX5" fmla="*/ 552522 w 1578634"/>
                <a:gd name="connsiteY5" fmla="*/ 552522 h 1105044"/>
                <a:gd name="connsiteX6" fmla="*/ 0 w 1578634"/>
                <a:gd name="connsiteY6" fmla="*/ 0 h 11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8634" h="1105044">
                  <a:moveTo>
                    <a:pt x="1578634" y="0"/>
                  </a:moveTo>
                  <a:lnTo>
                    <a:pt x="1578634" y="718279"/>
                  </a:lnTo>
                  <a:lnTo>
                    <a:pt x="789317" y="1105044"/>
                  </a:lnTo>
                  <a:lnTo>
                    <a:pt x="0" y="718279"/>
                  </a:lnTo>
                  <a:lnTo>
                    <a:pt x="0" y="0"/>
                  </a:lnTo>
                  <a:lnTo>
                    <a:pt x="789317" y="386765"/>
                  </a:lnTo>
                  <a:lnTo>
                    <a:pt x="1578634" y="0"/>
                  </a:lnTo>
                  <a:close/>
                </a:path>
              </a:pathLst>
            </a:custGeom>
            <a:solidFill>
              <a:srgbClr val="FFB21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668" tIns="421059" rIns="6668" bIns="421059" numCol="1" spcCol="1270" anchor="ctr" anchorCtr="0">
              <a:noAutofit/>
            </a:bodyPr>
            <a:lstStyle/>
            <a:p>
              <a:pPr algn="ctr" defTabSz="466723" hangingPunct="0">
                <a:lnSpc>
                  <a:spcPct val="90000"/>
                </a:lnSpc>
                <a:spcBef>
                  <a:spcPct val="0"/>
                </a:spcBef>
                <a:spcAft>
                  <a:spcPct val="35000"/>
                </a:spcAft>
              </a:pPr>
              <a:r>
                <a:rPr lang="en-US" sz="1600" b="1" kern="0" dirty="0">
                  <a:solidFill>
                    <a:prstClr val="black"/>
                  </a:solidFill>
                  <a:latin typeface="Arial" panose="020B0604020202020204" pitchFamily="34" charset="0"/>
                  <a:cs typeface="Arial" panose="020B0604020202020204" pitchFamily="34" charset="0"/>
                  <a:sym typeface="Lato Regular"/>
                </a:rPr>
                <a:t>In Host Country</a:t>
              </a:r>
            </a:p>
          </p:txBody>
        </p:sp>
        <p:sp>
          <p:nvSpPr>
            <p:cNvPr id="37" name="Freeform 36"/>
            <p:cNvSpPr/>
            <p:nvPr/>
          </p:nvSpPr>
          <p:spPr>
            <a:xfrm>
              <a:off x="6997227" y="3342073"/>
              <a:ext cx="5918905" cy="622478"/>
            </a:xfrm>
            <a:custGeom>
              <a:avLst/>
              <a:gdLst>
                <a:gd name="connsiteX0" fmla="*/ 105902 w 635399"/>
                <a:gd name="connsiteY0" fmla="*/ 0 h 6393233"/>
                <a:gd name="connsiteX1" fmla="*/ 529497 w 635399"/>
                <a:gd name="connsiteY1" fmla="*/ 0 h 6393233"/>
                <a:gd name="connsiteX2" fmla="*/ 635399 w 635399"/>
                <a:gd name="connsiteY2" fmla="*/ 105902 h 6393233"/>
                <a:gd name="connsiteX3" fmla="*/ 635399 w 635399"/>
                <a:gd name="connsiteY3" fmla="*/ 6393233 h 6393233"/>
                <a:gd name="connsiteX4" fmla="*/ 635399 w 635399"/>
                <a:gd name="connsiteY4" fmla="*/ 6393233 h 6393233"/>
                <a:gd name="connsiteX5" fmla="*/ 0 w 635399"/>
                <a:gd name="connsiteY5" fmla="*/ 6393233 h 6393233"/>
                <a:gd name="connsiteX6" fmla="*/ 0 w 635399"/>
                <a:gd name="connsiteY6" fmla="*/ 6393233 h 6393233"/>
                <a:gd name="connsiteX7" fmla="*/ 0 w 635399"/>
                <a:gd name="connsiteY7" fmla="*/ 105902 h 6393233"/>
                <a:gd name="connsiteX8" fmla="*/ 105902 w 635399"/>
                <a:gd name="connsiteY8" fmla="*/ 0 h 639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99" h="6393233">
                  <a:moveTo>
                    <a:pt x="635399" y="1065564"/>
                  </a:moveTo>
                  <a:lnTo>
                    <a:pt x="635399" y="5327669"/>
                  </a:lnTo>
                  <a:cubicBezTo>
                    <a:pt x="635399" y="5916160"/>
                    <a:pt x="630687" y="6393228"/>
                    <a:pt x="624874" y="6393228"/>
                  </a:cubicBezTo>
                  <a:lnTo>
                    <a:pt x="0" y="6393228"/>
                  </a:lnTo>
                  <a:lnTo>
                    <a:pt x="0" y="6393228"/>
                  </a:lnTo>
                  <a:lnTo>
                    <a:pt x="0" y="5"/>
                  </a:lnTo>
                  <a:lnTo>
                    <a:pt x="0" y="5"/>
                  </a:lnTo>
                  <a:lnTo>
                    <a:pt x="624874" y="5"/>
                  </a:lnTo>
                  <a:cubicBezTo>
                    <a:pt x="630687" y="5"/>
                    <a:pt x="635399" y="477073"/>
                    <a:pt x="635399" y="1065564"/>
                  </a:cubicBezTo>
                  <a:close/>
                </a:path>
              </a:pathLst>
            </a:custGeom>
            <a:solidFill>
              <a:schemeClr val="bg1"/>
            </a:solidFill>
            <a:ln w="38100">
              <a:solidFill>
                <a:srgbClr val="FFB21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2" tIns="31836" rIns="31836" bIns="31836" numCol="1" spcCol="1270" anchor="ctr" anchorCtr="0">
              <a:noAutofit/>
            </a:bodyPr>
            <a:lstStyle/>
            <a:p>
              <a:pPr marL="128587" lvl="1" indent="-128587" defTabSz="600073" hangingPunct="0">
                <a:lnSpc>
                  <a:spcPct val="90000"/>
                </a:lnSpc>
                <a:spcBef>
                  <a:spcPct val="0"/>
                </a:spcBef>
                <a:spcAft>
                  <a:spcPct val="15000"/>
                </a:spcAft>
                <a:buFontTx/>
                <a:buChar char="••"/>
              </a:pPr>
              <a:r>
                <a:rPr lang="en-US" sz="1400" b="1" kern="0" dirty="0">
                  <a:solidFill>
                    <a:prstClr val="black">
                      <a:hueOff val="0"/>
                      <a:satOff val="0"/>
                      <a:lumOff val="0"/>
                      <a:alphaOff val="0"/>
                    </a:prstClr>
                  </a:solidFill>
                  <a:latin typeface="Arial" panose="020B0604020202020204" pitchFamily="34" charset="0"/>
                  <a:cs typeface="Arial" panose="020B0604020202020204" pitchFamily="34" charset="0"/>
                  <a:sym typeface="Lato Regular"/>
                </a:rPr>
                <a:t>Local Volunteers and/or next Level of Support (varies by host country)</a:t>
              </a:r>
            </a:p>
          </p:txBody>
        </p:sp>
        <p:cxnSp>
          <p:nvCxnSpPr>
            <p:cNvPr id="39" name="Straight Connector 38"/>
            <p:cNvCxnSpPr/>
            <p:nvPr/>
          </p:nvCxnSpPr>
          <p:spPr>
            <a:xfrm flipV="1">
              <a:off x="5687489" y="5361076"/>
              <a:ext cx="7228642" cy="30789"/>
            </a:xfrm>
            <a:prstGeom prst="line">
              <a:avLst/>
            </a:prstGeom>
            <a:ln w="57150">
              <a:solidFill>
                <a:srgbClr val="7030A0"/>
              </a:solidFill>
              <a:prstDash val="lgDash"/>
            </a:ln>
            <a:effectLst>
              <a:glow rad="101600">
                <a:srgbClr val="FFFFCC">
                  <a:alpha val="60000"/>
                </a:srgbClr>
              </a:glo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610927" y="1006407"/>
              <a:ext cx="6212289" cy="444220"/>
            </a:xfrm>
            <a:prstGeom prst="rect">
              <a:avLst/>
            </a:prstGeom>
            <a:noFill/>
          </p:spPr>
          <p:txBody>
            <a:bodyPr wrap="square" rtlCol="0">
              <a:spAutoFit/>
            </a:bodyPr>
            <a:lstStyle/>
            <a:p>
              <a:pPr defTabSz="562550" hangingPunct="0">
                <a:lnSpc>
                  <a:spcPct val="120000"/>
                </a:lnSpc>
              </a:pPr>
              <a:r>
                <a:rPr lang="en-US" b="1" kern="0" dirty="0">
                  <a:solidFill>
                    <a:prstClr val="black"/>
                  </a:solidFill>
                  <a:latin typeface="Arial" panose="020B0604020202020204" pitchFamily="34" charset="0"/>
                  <a:cs typeface="Arial" panose="020B0604020202020204" pitchFamily="34" charset="0"/>
                  <a:sym typeface="Lato Regular"/>
                </a:rPr>
                <a:t>Student </a:t>
              </a:r>
              <a:r>
                <a:rPr lang="en-US" b="1" i="1" kern="0" dirty="0">
                  <a:solidFill>
                    <a:prstClr val="black"/>
                  </a:solidFill>
                  <a:latin typeface="Arial" panose="020B0604020202020204" pitchFamily="34" charset="0"/>
                  <a:cs typeface="Arial" panose="020B0604020202020204" pitchFamily="34" charset="0"/>
                  <a:sym typeface="Lato Regular"/>
                </a:rPr>
                <a:t>in Host Country</a:t>
              </a:r>
            </a:p>
          </p:txBody>
        </p:sp>
        <p:sp>
          <p:nvSpPr>
            <p:cNvPr id="45" name="Down Arrow 44"/>
            <p:cNvSpPr/>
            <p:nvPr/>
          </p:nvSpPr>
          <p:spPr>
            <a:xfrm rot="5400000">
              <a:off x="4982526" y="1467710"/>
              <a:ext cx="734976" cy="720258"/>
            </a:xfrm>
            <a:prstGeom prst="bentUpArrow">
              <a:avLst>
                <a:gd name="adj1" fmla="val 25000"/>
                <a:gd name="adj2" fmla="val 25000"/>
                <a:gd name="adj3" fmla="val 39191"/>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2550" hangingPunct="0">
                <a:lnSpc>
                  <a:spcPct val="120000"/>
                </a:lnSpc>
              </a:pPr>
              <a:endParaRPr lang="en-US" sz="1400" kern="0">
                <a:solidFill>
                  <a:prstClr val="white"/>
                </a:solidFill>
                <a:latin typeface="Arial" panose="020B0604020202020204" pitchFamily="34" charset="0"/>
                <a:cs typeface="Arial" panose="020B0604020202020204" pitchFamily="34" charset="0"/>
                <a:sym typeface="Lato Regular"/>
              </a:endParaRPr>
            </a:p>
          </p:txBody>
        </p:sp>
        <p:sp>
          <p:nvSpPr>
            <p:cNvPr id="46" name="TextBox 45"/>
            <p:cNvSpPr txBox="1"/>
            <p:nvPr/>
          </p:nvSpPr>
          <p:spPr>
            <a:xfrm>
              <a:off x="4449968" y="7226931"/>
              <a:ext cx="1800092" cy="1227748"/>
            </a:xfrm>
            <a:prstGeom prst="rect">
              <a:avLst/>
            </a:prstGeom>
            <a:noFill/>
          </p:spPr>
          <p:txBody>
            <a:bodyPr wrap="square" rtlCol="0">
              <a:spAutoFit/>
            </a:bodyPr>
            <a:lstStyle/>
            <a:p>
              <a:pPr defTabSz="562550" hangingPunct="0">
                <a:lnSpc>
                  <a:spcPct val="120000"/>
                </a:lnSpc>
              </a:pPr>
              <a:r>
                <a:rPr lang="en-US" b="1" kern="0" dirty="0">
                  <a:solidFill>
                    <a:prstClr val="black"/>
                  </a:solidFill>
                  <a:latin typeface="Arial" panose="020B0604020202020204" pitchFamily="34" charset="0"/>
                  <a:cs typeface="Arial" panose="020B0604020202020204" pitchFamily="34" charset="0"/>
                  <a:sym typeface="Lato Regular"/>
                </a:rPr>
                <a:t>Natural Parent(s) </a:t>
              </a:r>
              <a:r>
                <a:rPr lang="en-US" b="1" i="1" kern="0" dirty="0">
                  <a:solidFill>
                    <a:prstClr val="black"/>
                  </a:solidFill>
                  <a:latin typeface="Arial" panose="020B0604020202020204" pitchFamily="34" charset="0"/>
                  <a:cs typeface="Arial" panose="020B0604020202020204" pitchFamily="34" charset="0"/>
                  <a:sym typeface="Lato Regular"/>
                </a:rPr>
                <a:t>in US</a:t>
              </a:r>
            </a:p>
          </p:txBody>
        </p:sp>
        <p:sp>
          <p:nvSpPr>
            <p:cNvPr id="47" name="Up Arrow 46"/>
            <p:cNvSpPr/>
            <p:nvPr/>
          </p:nvSpPr>
          <p:spPr>
            <a:xfrm rot="592999">
              <a:off x="4861560" y="6630919"/>
              <a:ext cx="857193" cy="672586"/>
            </a:xfrm>
            <a:prstGeom prst="bentArrow">
              <a:avLst/>
            </a:prstGeom>
            <a:solidFill>
              <a:schemeClr val="bg1">
                <a:lumMod val="5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2550" hangingPunct="0">
                <a:lnSpc>
                  <a:spcPct val="120000"/>
                </a:lnSpc>
              </a:pPr>
              <a:endParaRPr lang="en-US" sz="1400" kern="0">
                <a:solidFill>
                  <a:prstClr val="white"/>
                </a:solidFill>
                <a:latin typeface="Arial" panose="020B0604020202020204" pitchFamily="34" charset="0"/>
                <a:cs typeface="Arial" panose="020B0604020202020204" pitchFamily="34" charset="0"/>
                <a:sym typeface="Lato Regular"/>
              </a:endParaRPr>
            </a:p>
          </p:txBody>
        </p:sp>
        <p:sp>
          <p:nvSpPr>
            <p:cNvPr id="55" name="Chevron 54"/>
            <p:cNvSpPr/>
            <p:nvPr/>
          </p:nvSpPr>
          <p:spPr>
            <a:xfrm>
              <a:off x="13082234" y="4226201"/>
              <a:ext cx="1041265" cy="520066"/>
            </a:xfrm>
            <a:prstGeom prst="chevron">
              <a:avLst/>
            </a:prstGeom>
            <a:solidFill>
              <a:srgbClr val="FF0000"/>
            </a:solidFill>
            <a:ln>
              <a:noFill/>
              <a:prstDash val="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2550" hangingPunct="0">
                <a:lnSpc>
                  <a:spcPct val="120000"/>
                </a:lnSpc>
              </a:pPr>
              <a:endParaRPr lang="en-US" sz="1400" kern="0">
                <a:solidFill>
                  <a:prstClr val="black"/>
                </a:solidFill>
                <a:latin typeface="Arial" panose="020B0604020202020204" pitchFamily="34" charset="0"/>
                <a:cs typeface="Arial" panose="020B0604020202020204" pitchFamily="34" charset="0"/>
                <a:sym typeface="Lato Regular"/>
              </a:endParaRPr>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085" y="5406811"/>
            <a:ext cx="1560595" cy="1136824"/>
          </a:xfrm>
          <a:prstGeom prst="rect">
            <a:avLst/>
          </a:prstGeom>
        </p:spPr>
      </p:pic>
    </p:spTree>
    <p:extLst>
      <p:ext uri="{BB962C8B-B14F-4D97-AF65-F5344CB8AC3E}">
        <p14:creationId xmlns:p14="http://schemas.microsoft.com/office/powerpoint/2010/main" val="167672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DD00"/>
            </a:gs>
            <a:gs pos="0">
              <a:srgbClr val="F58025"/>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D0C120-F82A-493E-9B9D-ED3121805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10" name="Rectangle 9">
            <a:extLst>
              <a:ext uri="{FF2B5EF4-FFF2-40B4-BE49-F238E27FC236}">
                <a16:creationId xmlns:a16="http://schemas.microsoft.com/office/drawing/2014/main" id="{F053A12C-F71D-412D-B220-66AF4E487F32}"/>
              </a:ext>
            </a:extLst>
          </p:cNvPr>
          <p:cNvSpPr/>
          <p:nvPr/>
        </p:nvSpPr>
        <p:spPr>
          <a:xfrm>
            <a:off x="0" y="-27636"/>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8369D6DE-AEBD-4F2D-A9F1-1B6FE18EC916}"/>
              </a:ext>
            </a:extLst>
          </p:cNvPr>
          <p:cNvSpPr txBox="1">
            <a:spLocks/>
          </p:cNvSpPr>
          <p:nvPr/>
        </p:nvSpPr>
        <p:spPr>
          <a:xfrm>
            <a:off x="443600" y="5094711"/>
            <a:ext cx="8256164" cy="1388333"/>
          </a:xfrm>
          <a:prstGeom prst="rect">
            <a:avLst/>
          </a:prstGeom>
        </p:spPr>
        <p:txBody>
          <a:bodyPr>
            <a:normAutofit/>
          </a:bodyPr>
          <a:lst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lvl="0" algn="l"/>
            <a:r>
              <a:rPr lang="en-US" sz="3600" b="1" dirty="0">
                <a:latin typeface="Arial" panose="020B0604020202020204" pitchFamily="34" charset="0"/>
                <a:cs typeface="Arial" panose="020B0604020202020204" pitchFamily="34" charset="0"/>
              </a:rPr>
              <a:t>What do the letters S.M.A.R.T. stand for?</a:t>
            </a:r>
          </a:p>
        </p:txBody>
      </p:sp>
      <p:sp>
        <p:nvSpPr>
          <p:cNvPr id="6" name="Content Placeholder 2">
            <a:extLst>
              <a:ext uri="{FF2B5EF4-FFF2-40B4-BE49-F238E27FC236}">
                <a16:creationId xmlns:a16="http://schemas.microsoft.com/office/drawing/2014/main" id="{C8F0D9DE-7C15-4D42-9C94-6AF8C34FB9B9}"/>
              </a:ext>
            </a:extLst>
          </p:cNvPr>
          <p:cNvSpPr txBox="1">
            <a:spLocks/>
          </p:cNvSpPr>
          <p:nvPr/>
        </p:nvSpPr>
        <p:spPr>
          <a:xfrm>
            <a:off x="248919" y="789947"/>
            <a:ext cx="5417785" cy="4051300"/>
          </a:xfrm>
          <a:prstGeom prst="rect">
            <a:avLst/>
          </a:prstGeom>
          <a:ln w="12700">
            <a:miter lim="400000"/>
          </a:ln>
        </p:spPr>
        <p:txBody>
          <a:bodyPr wrap="none" lIns="38100" tIns="38100" rIns="38100" bIns="38100">
            <a:normAutofit/>
          </a:bodyPr>
          <a:lstStyle>
            <a:defPPr>
              <a:defRPr lang="en-US"/>
            </a:defPPr>
            <a:lvl1pPr marL="0" algn="r" defTabSz="410751" rtl="0" eaLnBrk="1" latinLnBrk="0" hangingPunct="1">
              <a:lnSpc>
                <a:spcPct val="100000"/>
              </a:lnSpc>
              <a:defRPr sz="633" kern="1200">
                <a:solidFill>
                  <a:srgbClr val="838383"/>
                </a:solidFill>
                <a:latin typeface="Gotham-Medium"/>
                <a:ea typeface="Gotham-Medium"/>
                <a:cs typeface="Gotham-Medium"/>
                <a:sym typeface="Gotham-Medium"/>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10751" rtl="0" eaLnBrk="1" fontAlgn="auto" latinLnBrk="0" hangingPunct="1">
              <a:lnSpc>
                <a:spcPct val="10000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otham-Medium"/>
            </a:endParaRPr>
          </a:p>
        </p:txBody>
      </p:sp>
      <p:sp>
        <p:nvSpPr>
          <p:cNvPr id="2" name="TextBox 1">
            <a:extLst>
              <a:ext uri="{FF2B5EF4-FFF2-40B4-BE49-F238E27FC236}">
                <a16:creationId xmlns:a16="http://schemas.microsoft.com/office/drawing/2014/main" id="{CAB243B4-5064-44E9-A8C4-E1124EB81D19}"/>
              </a:ext>
            </a:extLst>
          </p:cNvPr>
          <p:cNvSpPr txBox="1"/>
          <p:nvPr/>
        </p:nvSpPr>
        <p:spPr>
          <a:xfrm>
            <a:off x="566670" y="5636234"/>
            <a:ext cx="5422006" cy="3241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00100" rtl="0" fontAlgn="auto" latinLnBrk="0" hangingPunct="0">
              <a:lnSpc>
                <a:spcPct val="12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Lato Regular"/>
              <a:ea typeface="Lato Regular"/>
              <a:cs typeface="Lato Regular"/>
              <a:sym typeface="Lato Regular"/>
            </a:endParaRPr>
          </a:p>
        </p:txBody>
      </p:sp>
      <p:sp>
        <p:nvSpPr>
          <p:cNvPr id="11" name="Content Placeholder 2">
            <a:extLst>
              <a:ext uri="{FF2B5EF4-FFF2-40B4-BE49-F238E27FC236}">
                <a16:creationId xmlns:a16="http://schemas.microsoft.com/office/drawing/2014/main" id="{36A75672-9FBD-4FA5-9EDA-9EFE6A8BA4E0}"/>
              </a:ext>
            </a:extLst>
          </p:cNvPr>
          <p:cNvSpPr txBox="1">
            <a:spLocks/>
          </p:cNvSpPr>
          <p:nvPr/>
        </p:nvSpPr>
        <p:spPr>
          <a:xfrm>
            <a:off x="670573" y="374956"/>
            <a:ext cx="10850854" cy="3627746"/>
          </a:xfrm>
          <a:prstGeom prst="rect">
            <a:avLst/>
          </a:prstGeom>
        </p:spPr>
        <p:txBody>
          <a:bodyPr>
            <a:noAutofit/>
          </a:bodyPr>
          <a:lstStyle>
            <a:lvl1pPr marL="57296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1pPr>
            <a:lvl2pPr marL="88549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2pPr>
            <a:lvl3pPr marL="119802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3pPr>
            <a:lvl4pPr marL="151055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4pPr>
            <a:lvl5pPr marL="1823079"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5pPr>
            <a:lvl6pPr marL="213560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6pPr>
            <a:lvl7pPr marL="244813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7pPr>
            <a:lvl8pPr marL="276066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8pPr>
            <a:lvl9pPr marL="307319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9pPr>
          </a:lstStyle>
          <a:p>
            <a:pPr marL="0" indent="0">
              <a:lnSpc>
                <a:spcPct val="170000"/>
              </a:lnSpc>
              <a:buFontTx/>
              <a:buNone/>
            </a:pPr>
            <a:r>
              <a:rPr lang="en-US" sz="2000" b="1" u="sng" kern="0" dirty="0">
                <a:solidFill>
                  <a:schemeClr val="tx1"/>
                </a:solidFill>
                <a:latin typeface="Arial" panose="020B0604020202020204" pitchFamily="34" charset="0"/>
                <a:cs typeface="Arial" panose="020B0604020202020204" pitchFamily="34" charset="0"/>
              </a:rPr>
              <a:t>S.M.A.R.T. Goals</a:t>
            </a:r>
          </a:p>
          <a:p>
            <a:pPr marL="0" indent="0">
              <a:lnSpc>
                <a:spcPct val="170000"/>
              </a:lnSpc>
              <a:buFontTx/>
              <a:buNone/>
            </a:pPr>
            <a:r>
              <a:rPr lang="en-US" sz="2000" b="1" u="sng" kern="0" dirty="0">
                <a:solidFill>
                  <a:schemeClr val="accent5"/>
                </a:solidFill>
                <a:latin typeface="Arial" panose="020B0604020202020204" pitchFamily="34" charset="0"/>
                <a:cs typeface="Arial" panose="020B0604020202020204" pitchFamily="34" charset="0"/>
              </a:rPr>
              <a:t>S</a:t>
            </a:r>
            <a:r>
              <a:rPr lang="en-US" sz="2000" b="1" u="sng" kern="0" dirty="0">
                <a:solidFill>
                  <a:schemeClr val="tx1"/>
                </a:solidFill>
                <a:latin typeface="Arial" panose="020B0604020202020204" pitchFamily="34" charset="0"/>
                <a:cs typeface="Arial" panose="020B0604020202020204" pitchFamily="34" charset="0"/>
              </a:rPr>
              <a:t>pecific</a:t>
            </a:r>
            <a:r>
              <a:rPr lang="en-US" sz="2000" b="1" kern="0" dirty="0">
                <a:solidFill>
                  <a:schemeClr val="tx1"/>
                </a:solidFill>
                <a:latin typeface="Arial" panose="020B0604020202020204" pitchFamily="34" charset="0"/>
                <a:cs typeface="Arial" panose="020B0604020202020204" pitchFamily="34" charset="0"/>
              </a:rPr>
              <a:t>: important to you + clear &amp; well-defined</a:t>
            </a:r>
          </a:p>
          <a:p>
            <a:pPr marL="0" indent="0">
              <a:lnSpc>
                <a:spcPct val="170000"/>
              </a:lnSpc>
              <a:buFontTx/>
              <a:buNone/>
            </a:pPr>
            <a:r>
              <a:rPr lang="en-US" sz="2000" b="1" u="sng" kern="0" dirty="0">
                <a:solidFill>
                  <a:schemeClr val="accent5"/>
                </a:solidFill>
                <a:latin typeface="Arial" panose="020B0604020202020204" pitchFamily="34" charset="0"/>
                <a:cs typeface="Arial" panose="020B0604020202020204" pitchFamily="34" charset="0"/>
              </a:rPr>
              <a:t>M</a:t>
            </a:r>
            <a:r>
              <a:rPr lang="en-US" sz="2000" b="1" u="sng" kern="0" dirty="0">
                <a:solidFill>
                  <a:schemeClr val="tx1"/>
                </a:solidFill>
                <a:latin typeface="Arial" panose="020B0604020202020204" pitchFamily="34" charset="0"/>
                <a:cs typeface="Arial" panose="020B0604020202020204" pitchFamily="34" charset="0"/>
              </a:rPr>
              <a:t>easurable</a:t>
            </a:r>
            <a:r>
              <a:rPr lang="en-US" sz="2000" b="1" kern="0" dirty="0">
                <a:solidFill>
                  <a:schemeClr val="tx1"/>
                </a:solidFill>
                <a:latin typeface="Arial" panose="020B0604020202020204" pitchFamily="34" charset="0"/>
                <a:cs typeface="Arial" panose="020B0604020202020204" pitchFamily="34" charset="0"/>
              </a:rPr>
              <a:t>: Can track progress within specified time-frame/plan</a:t>
            </a:r>
          </a:p>
          <a:p>
            <a:pPr marL="0" indent="0">
              <a:lnSpc>
                <a:spcPct val="170000"/>
              </a:lnSpc>
              <a:buFontTx/>
              <a:buNone/>
            </a:pPr>
            <a:r>
              <a:rPr lang="en-US" sz="2000" b="1" u="sng" kern="0" dirty="0">
                <a:solidFill>
                  <a:schemeClr val="accent5"/>
                </a:solidFill>
                <a:latin typeface="Arial" panose="020B0604020202020204" pitchFamily="34" charset="0"/>
                <a:cs typeface="Arial" panose="020B0604020202020204" pitchFamily="34" charset="0"/>
              </a:rPr>
              <a:t>A</a:t>
            </a:r>
            <a:r>
              <a:rPr lang="en-US" sz="2000" b="1" u="sng" kern="0" dirty="0">
                <a:solidFill>
                  <a:schemeClr val="tx1"/>
                </a:solidFill>
                <a:latin typeface="Arial" panose="020B0604020202020204" pitchFamily="34" charset="0"/>
                <a:cs typeface="Arial" panose="020B0604020202020204" pitchFamily="34" charset="0"/>
              </a:rPr>
              <a:t>ttainable</a:t>
            </a:r>
            <a:r>
              <a:rPr lang="en-US" sz="2000" b="1" kern="0" dirty="0">
                <a:solidFill>
                  <a:schemeClr val="tx1"/>
                </a:solidFill>
                <a:latin typeface="Arial" panose="020B0604020202020204" pitchFamily="34" charset="0"/>
                <a:cs typeface="Arial" panose="020B0604020202020204" pitchFamily="34" charset="0"/>
              </a:rPr>
              <a:t>: Possible to achieve, but not too easy</a:t>
            </a:r>
          </a:p>
          <a:p>
            <a:pPr marL="0" indent="0">
              <a:lnSpc>
                <a:spcPct val="170000"/>
              </a:lnSpc>
              <a:buFontTx/>
              <a:buNone/>
            </a:pPr>
            <a:r>
              <a:rPr lang="en-US" sz="2000" b="1" u="sng" kern="0" dirty="0">
                <a:solidFill>
                  <a:schemeClr val="accent5"/>
                </a:solidFill>
                <a:latin typeface="Arial" panose="020B0604020202020204" pitchFamily="34" charset="0"/>
                <a:cs typeface="Arial" panose="020B0604020202020204" pitchFamily="34" charset="0"/>
              </a:rPr>
              <a:t>R</a:t>
            </a:r>
            <a:r>
              <a:rPr lang="en-US" sz="2000" b="1" u="sng" kern="0" dirty="0">
                <a:solidFill>
                  <a:schemeClr val="tx1"/>
                </a:solidFill>
                <a:latin typeface="Arial" panose="020B0604020202020204" pitchFamily="34" charset="0"/>
                <a:cs typeface="Arial" panose="020B0604020202020204" pitchFamily="34" charset="0"/>
              </a:rPr>
              <a:t>elevant</a:t>
            </a:r>
            <a:r>
              <a:rPr lang="en-US" sz="2000" b="1" kern="0" dirty="0">
                <a:solidFill>
                  <a:schemeClr val="tx1"/>
                </a:solidFill>
                <a:latin typeface="Arial" panose="020B0604020202020204" pitchFamily="34" charset="0"/>
                <a:cs typeface="Arial" panose="020B0604020202020204" pitchFamily="34" charset="0"/>
              </a:rPr>
              <a:t>: Important to your life now &amp; in future (academically, personally, professionally, etc.)</a:t>
            </a:r>
          </a:p>
          <a:p>
            <a:pPr marL="0" indent="0">
              <a:lnSpc>
                <a:spcPct val="170000"/>
              </a:lnSpc>
              <a:buFontTx/>
              <a:buNone/>
            </a:pPr>
            <a:r>
              <a:rPr lang="en-US" sz="2000" b="1" u="sng" kern="0" dirty="0">
                <a:solidFill>
                  <a:schemeClr val="accent5"/>
                </a:solidFill>
                <a:latin typeface="Arial" panose="020B0604020202020204" pitchFamily="34" charset="0"/>
                <a:cs typeface="Arial" panose="020B0604020202020204" pitchFamily="34" charset="0"/>
              </a:rPr>
              <a:t>T</a:t>
            </a:r>
            <a:r>
              <a:rPr lang="en-US" sz="2000" b="1" u="sng" kern="0" dirty="0">
                <a:solidFill>
                  <a:schemeClr val="tx1"/>
                </a:solidFill>
                <a:latin typeface="Arial" panose="020B0604020202020204" pitchFamily="34" charset="0"/>
                <a:cs typeface="Arial" panose="020B0604020202020204" pitchFamily="34" charset="0"/>
              </a:rPr>
              <a:t>ime-Bound</a:t>
            </a:r>
            <a:r>
              <a:rPr lang="en-US" sz="2000" b="1" kern="0" dirty="0">
                <a:solidFill>
                  <a:schemeClr val="tx1"/>
                </a:solidFill>
                <a:latin typeface="Arial" panose="020B0604020202020204" pitchFamily="34" charset="0"/>
                <a:cs typeface="Arial" panose="020B0604020202020204" pitchFamily="34" charset="0"/>
              </a:rPr>
              <a:t>: Has set deadline</a:t>
            </a:r>
          </a:p>
        </p:txBody>
      </p:sp>
    </p:spTree>
    <p:extLst>
      <p:ext uri="{BB962C8B-B14F-4D97-AF65-F5344CB8AC3E}">
        <p14:creationId xmlns:p14="http://schemas.microsoft.com/office/powerpoint/2010/main" val="27094096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92278F"/>
            </a:gs>
            <a:gs pos="0">
              <a:srgbClr val="ED145B"/>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567055-CF9B-4C0A-B240-554FDCDBA7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10" name="Rectangle 9">
            <a:extLst>
              <a:ext uri="{FF2B5EF4-FFF2-40B4-BE49-F238E27FC236}">
                <a16:creationId xmlns:a16="http://schemas.microsoft.com/office/drawing/2014/main" id="{36F44289-AC62-44F0-9D8C-F1C0DBA621D7}"/>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F83AD3D0-2DDE-467F-B664-15942339FCBD}"/>
              </a:ext>
            </a:extLst>
          </p:cNvPr>
          <p:cNvSpPr txBox="1">
            <a:spLocks/>
          </p:cNvSpPr>
          <p:nvPr/>
        </p:nvSpPr>
        <p:spPr bwMode="auto">
          <a:xfrm>
            <a:off x="819739" y="5145613"/>
            <a:ext cx="8693239" cy="1069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rgbClr val="005C9E"/>
                </a:solidFill>
                <a:latin typeface="+mj-lt"/>
                <a:ea typeface="+mj-ea"/>
                <a:cs typeface="+mj-cs"/>
              </a:defRPr>
            </a:lvl1pPr>
            <a:lvl2pPr algn="l" rtl="0" eaLnBrk="0" fontAlgn="base" hangingPunct="0">
              <a:spcBef>
                <a:spcPct val="0"/>
              </a:spcBef>
              <a:spcAft>
                <a:spcPct val="0"/>
              </a:spcAft>
              <a:defRPr sz="3400" b="1">
                <a:solidFill>
                  <a:srgbClr val="005C9E"/>
                </a:solidFill>
                <a:latin typeface="Arial" charset="0"/>
                <a:ea typeface="ＭＳ Ｐゴシック" pitchFamily="-111" charset="-128"/>
              </a:defRPr>
            </a:lvl2pPr>
            <a:lvl3pPr algn="l" rtl="0" eaLnBrk="0" fontAlgn="base" hangingPunct="0">
              <a:spcBef>
                <a:spcPct val="0"/>
              </a:spcBef>
              <a:spcAft>
                <a:spcPct val="0"/>
              </a:spcAft>
              <a:defRPr sz="3400" b="1">
                <a:solidFill>
                  <a:srgbClr val="005C9E"/>
                </a:solidFill>
                <a:latin typeface="Arial" charset="0"/>
                <a:ea typeface="ＭＳ Ｐゴシック" pitchFamily="-111" charset="-128"/>
              </a:defRPr>
            </a:lvl3pPr>
            <a:lvl4pPr algn="l" rtl="0" eaLnBrk="0" fontAlgn="base" hangingPunct="0">
              <a:spcBef>
                <a:spcPct val="0"/>
              </a:spcBef>
              <a:spcAft>
                <a:spcPct val="0"/>
              </a:spcAft>
              <a:defRPr sz="3400" b="1">
                <a:solidFill>
                  <a:srgbClr val="005C9E"/>
                </a:solidFill>
                <a:latin typeface="Arial" charset="0"/>
                <a:ea typeface="ＭＳ Ｐゴシック" pitchFamily="-111" charset="-128"/>
              </a:defRPr>
            </a:lvl4pPr>
            <a:lvl5pPr algn="l" rtl="0" eaLnBrk="0" fontAlgn="base" hangingPunct="0">
              <a:spcBef>
                <a:spcPct val="0"/>
              </a:spcBef>
              <a:spcAft>
                <a:spcPct val="0"/>
              </a:spcAft>
              <a:defRPr sz="3400" b="1">
                <a:solidFill>
                  <a:srgbClr val="005C9E"/>
                </a:solidFill>
                <a:latin typeface="Arial" charset="0"/>
                <a:ea typeface="ＭＳ Ｐゴシック" pitchFamily="-111" charset="-128"/>
              </a:defRPr>
            </a:lvl5pPr>
            <a:lvl6pPr marL="457200" algn="l" rtl="0" eaLnBrk="1" fontAlgn="base" hangingPunct="1">
              <a:spcBef>
                <a:spcPct val="0"/>
              </a:spcBef>
              <a:spcAft>
                <a:spcPct val="0"/>
              </a:spcAft>
              <a:defRPr sz="3400" b="1">
                <a:solidFill>
                  <a:srgbClr val="005C9E"/>
                </a:solidFill>
                <a:latin typeface="Arial" charset="0"/>
                <a:ea typeface="ＭＳ Ｐゴシック" pitchFamily="-111" charset="-128"/>
              </a:defRPr>
            </a:lvl6pPr>
            <a:lvl7pPr marL="914400" algn="l" rtl="0" eaLnBrk="1" fontAlgn="base" hangingPunct="1">
              <a:spcBef>
                <a:spcPct val="0"/>
              </a:spcBef>
              <a:spcAft>
                <a:spcPct val="0"/>
              </a:spcAft>
              <a:defRPr sz="3400" b="1">
                <a:solidFill>
                  <a:srgbClr val="005C9E"/>
                </a:solidFill>
                <a:latin typeface="Arial" charset="0"/>
                <a:ea typeface="ＭＳ Ｐゴシック" pitchFamily="-111" charset="-128"/>
              </a:defRPr>
            </a:lvl7pPr>
            <a:lvl8pPr marL="1371600" algn="l" rtl="0" eaLnBrk="1" fontAlgn="base" hangingPunct="1">
              <a:spcBef>
                <a:spcPct val="0"/>
              </a:spcBef>
              <a:spcAft>
                <a:spcPct val="0"/>
              </a:spcAft>
              <a:defRPr sz="3400" b="1">
                <a:solidFill>
                  <a:srgbClr val="005C9E"/>
                </a:solidFill>
                <a:latin typeface="Arial" charset="0"/>
                <a:ea typeface="ＭＳ Ｐゴシック" pitchFamily="-111" charset="-128"/>
              </a:defRPr>
            </a:lvl8pPr>
            <a:lvl9pPr marL="1828800" algn="l" rtl="0" eaLnBrk="1" fontAlgn="base" hangingPunct="1">
              <a:spcBef>
                <a:spcPct val="0"/>
              </a:spcBef>
              <a:spcAft>
                <a:spcPct val="0"/>
              </a:spcAft>
              <a:defRPr sz="3400" b="1">
                <a:solidFill>
                  <a:srgbClr val="005C9E"/>
                </a:solidFill>
                <a:latin typeface="Arial" charset="0"/>
                <a:ea typeface="ＭＳ Ｐゴシック" pitchFamily="-111"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What’s a good gift for host families?</a:t>
            </a:r>
          </a:p>
        </p:txBody>
      </p:sp>
      <p:sp>
        <p:nvSpPr>
          <p:cNvPr id="5" name="Text Placeholder 7">
            <a:extLst>
              <a:ext uri="{FF2B5EF4-FFF2-40B4-BE49-F238E27FC236}">
                <a16:creationId xmlns:a16="http://schemas.microsoft.com/office/drawing/2014/main" id="{37BEFE1A-829B-4E5B-9469-391113BEF474}"/>
              </a:ext>
            </a:extLst>
          </p:cNvPr>
          <p:cNvSpPr txBox="1">
            <a:spLocks/>
          </p:cNvSpPr>
          <p:nvPr/>
        </p:nvSpPr>
        <p:spPr>
          <a:xfrm>
            <a:off x="263674" y="128196"/>
            <a:ext cx="11176967" cy="461249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5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Something:</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 overly expensive</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From your local area/region/state (ex: locally-produced food, T-shirts with important area names, etc.)</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Homemade (ex: photo book, illustrated cookbook of your family’s recipes, etc.)</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Thoughtfully given with love</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Unwrapped (*Bring wrapping paper or tissue paper to wrap gifts </a:t>
            </a:r>
            <a:r>
              <a:rPr kumimoji="0" lang="en-US" altLang="en-US" sz="20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AFTER</a:t>
            </a: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you arrive!!*)</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typical local or American food – WRAPPED IN PLASTIC BAGS! (ex: pancake mix, plastic bottle of maple syrup, peanut butter, etc.)</a:t>
            </a:r>
          </a:p>
        </p:txBody>
      </p:sp>
    </p:spTree>
    <p:extLst>
      <p:ext uri="{BB962C8B-B14F-4D97-AF65-F5344CB8AC3E}">
        <p14:creationId xmlns:p14="http://schemas.microsoft.com/office/powerpoint/2010/main" val="27522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DD00"/>
            </a:gs>
            <a:gs pos="0">
              <a:srgbClr val="F58025"/>
            </a:gs>
          </a:gsLst>
          <a:lin ang="108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FB0ACB-5967-472E-8AB9-CD8349045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7" name="Rectangle 6">
            <a:extLst>
              <a:ext uri="{FF2B5EF4-FFF2-40B4-BE49-F238E27FC236}">
                <a16:creationId xmlns:a16="http://schemas.microsoft.com/office/drawing/2014/main" id="{AED14EB9-7BE1-418E-997A-6339710FB402}"/>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3">
            <a:extLst>
              <a:ext uri="{FF2B5EF4-FFF2-40B4-BE49-F238E27FC236}">
                <a16:creationId xmlns:a16="http://schemas.microsoft.com/office/drawing/2014/main" id="{F61EF682-CBB3-4653-A6CA-3D5726CE41F5}"/>
              </a:ext>
            </a:extLst>
          </p:cNvPr>
          <p:cNvSpPr txBox="1">
            <a:spLocks/>
          </p:cNvSpPr>
          <p:nvPr/>
        </p:nvSpPr>
        <p:spPr>
          <a:xfrm>
            <a:off x="292155" y="6039817"/>
            <a:ext cx="5512131" cy="593559"/>
          </a:xfrm>
          <a:prstGeom prst="rect">
            <a:avLst/>
          </a:prstGeom>
        </p:spPr>
        <p:txBody>
          <a:bodyPr>
            <a:noAutofit/>
          </a:bodyPr>
          <a:lst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lnSpc>
                <a:spcPct val="150000"/>
              </a:lnSpc>
            </a:pPr>
            <a:r>
              <a:rPr lang="en-US" sz="2800" b="1" kern="0" dirty="0">
                <a:solidFill>
                  <a:schemeClr val="tx1"/>
                </a:solidFill>
                <a:latin typeface="Arial" panose="020B0604020202020204" pitchFamily="34" charset="0"/>
                <a:cs typeface="Arial" panose="020B0604020202020204" pitchFamily="34" charset="0"/>
              </a:rPr>
              <a:t>What does “AFS” stand for?</a:t>
            </a:r>
          </a:p>
        </p:txBody>
      </p:sp>
      <p:sp>
        <p:nvSpPr>
          <p:cNvPr id="6" name="Rectangle 5">
            <a:extLst>
              <a:ext uri="{FF2B5EF4-FFF2-40B4-BE49-F238E27FC236}">
                <a16:creationId xmlns:a16="http://schemas.microsoft.com/office/drawing/2014/main" id="{E5F651BC-04DC-42FF-99CB-88635CFE5F8C}"/>
              </a:ext>
            </a:extLst>
          </p:cNvPr>
          <p:cNvSpPr/>
          <p:nvPr/>
        </p:nvSpPr>
        <p:spPr>
          <a:xfrm>
            <a:off x="5634631" y="6145893"/>
            <a:ext cx="516071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What did the drivers do?</a:t>
            </a:r>
            <a:endParaRPr kumimoji="0" lang="en-US" sz="2800" b="1" i="0" u="none" strike="noStrike" kern="1200" cap="none" spc="0" normalizeH="0" baseline="0" noProof="0" dirty="0">
              <a:ln>
                <a:noFill/>
              </a:ln>
              <a:solidFill>
                <a:srgbClr val="545454"/>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23468E-8BBD-4CEB-A221-5A6E1BEB4C2C}"/>
              </a:ext>
            </a:extLst>
          </p:cNvPr>
          <p:cNvSpPr/>
          <p:nvPr/>
        </p:nvSpPr>
        <p:spPr>
          <a:xfrm>
            <a:off x="178381" y="103033"/>
            <a:ext cx="7346922" cy="4662815"/>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AFS stands for “American Field Service”.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drivers were ambulance drivers serving in World War I and II.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Over 2,500 served; 127 lost their lives.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They evacuated the Bergen-Belsen Concentration Camp.</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They found that by building one-on-one relationships, you could “tear down walls and build bridges” between cultures.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rPr>
              <a:t>THE AMERICAN FIELD SERVICE CELEBRATED ITS 100TH ANNIVERSARY IN 2014!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cap="all" dirty="0">
                <a:solidFill>
                  <a:schemeClr val="accent1">
                    <a:lumMod val="75000"/>
                  </a:schemeClr>
                </a:solidFill>
                <a:latin typeface="Arial" panose="020B0604020202020204" pitchFamily="34" charset="0"/>
                <a:cs typeface="Arial" panose="020B0604020202020204" pitchFamily="34" charset="0"/>
              </a:rPr>
              <a:t>The AFS Exchange Program celebrated its 70</a:t>
            </a:r>
            <a:r>
              <a:rPr lang="en-US" b="1" cap="all" baseline="30000" dirty="0">
                <a:solidFill>
                  <a:schemeClr val="accent1">
                    <a:lumMod val="75000"/>
                  </a:schemeClr>
                </a:solidFill>
                <a:latin typeface="Arial" panose="020B0604020202020204" pitchFamily="34" charset="0"/>
                <a:cs typeface="Arial" panose="020B0604020202020204" pitchFamily="34" charset="0"/>
              </a:rPr>
              <a:t>th</a:t>
            </a:r>
            <a:r>
              <a:rPr lang="en-US" b="1" cap="all" dirty="0">
                <a:solidFill>
                  <a:schemeClr val="accent1">
                    <a:lumMod val="75000"/>
                  </a:schemeClr>
                </a:solidFill>
                <a:latin typeface="Arial" panose="020B0604020202020204" pitchFamily="34" charset="0"/>
                <a:cs typeface="Arial" panose="020B0604020202020204" pitchFamily="34" charset="0"/>
              </a:rPr>
              <a:t> birthday in 2017!</a:t>
            </a:r>
            <a:endParaRPr kumimoji="0" lang="en-US" b="1" i="0" u="none" strike="noStrike" kern="1200" cap="all" spc="0" normalizeH="0" baseline="0" noProof="0" dirty="0">
              <a:ln>
                <a:noFill/>
              </a:ln>
              <a:solidFill>
                <a:schemeClr val="accent1">
                  <a:lumMod val="75000"/>
                </a:scheme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7FBA00D-0C54-40A6-A9F4-FA648F20241C}"/>
              </a:ext>
            </a:extLst>
          </p:cNvPr>
          <p:cNvPicPr>
            <a:picLocks noChangeAspect="1"/>
          </p:cNvPicPr>
          <p:nvPr/>
        </p:nvPicPr>
        <p:blipFill>
          <a:blip r:embed="rId3"/>
          <a:stretch>
            <a:fillRect/>
          </a:stretch>
        </p:blipFill>
        <p:spPr>
          <a:xfrm>
            <a:off x="7703684" y="254674"/>
            <a:ext cx="4309935" cy="3233709"/>
          </a:xfrm>
          <a:prstGeom prst="rect">
            <a:avLst/>
          </a:prstGeom>
        </p:spPr>
      </p:pic>
      <p:pic>
        <p:nvPicPr>
          <p:cNvPr id="10" name="Picture 6" descr="Eagle Logo 1969-72.tif">
            <a:extLst>
              <a:ext uri="{FF2B5EF4-FFF2-40B4-BE49-F238E27FC236}">
                <a16:creationId xmlns:a16="http://schemas.microsoft.com/office/drawing/2014/main" id="{656787F8-D454-4124-985F-C72E0246CC45}"/>
              </a:ext>
            </a:extLst>
          </p:cNvPr>
          <p:cNvPicPr>
            <a:picLocks noChangeAspect="1"/>
          </p:cNvPicPr>
          <p:nvPr/>
        </p:nvPicPr>
        <p:blipFill>
          <a:blip r:embed="rId4" cstate="print"/>
          <a:srcRect/>
          <a:stretch>
            <a:fillRect/>
          </a:stretch>
        </p:blipFill>
        <p:spPr bwMode="auto">
          <a:xfrm>
            <a:off x="3808941" y="4439975"/>
            <a:ext cx="3123956" cy="1564105"/>
          </a:xfrm>
          <a:prstGeom prst="rect">
            <a:avLst/>
          </a:prstGeom>
          <a:noFill/>
          <a:ln w="9525">
            <a:noFill/>
            <a:miter lim="800000"/>
            <a:headEnd/>
            <a:tailEnd/>
          </a:ln>
        </p:spPr>
      </p:pic>
      <p:pic>
        <p:nvPicPr>
          <p:cNvPr id="11" name="Content Placeholder 5" descr="AFS Logo 1975-86.tif">
            <a:extLst>
              <a:ext uri="{FF2B5EF4-FFF2-40B4-BE49-F238E27FC236}">
                <a16:creationId xmlns:a16="http://schemas.microsoft.com/office/drawing/2014/main" id="{A603F71F-27E5-4070-AF69-E86414926F88}"/>
              </a:ext>
            </a:extLst>
          </p:cNvPr>
          <p:cNvPicPr>
            <a:picLocks noChangeAspect="1"/>
          </p:cNvPicPr>
          <p:nvPr/>
        </p:nvPicPr>
        <p:blipFill>
          <a:blip r:embed="rId5" cstate="print"/>
          <a:srcRect/>
          <a:stretch>
            <a:fillRect/>
          </a:stretch>
        </p:blipFill>
        <p:spPr>
          <a:xfrm>
            <a:off x="7196523" y="4610026"/>
            <a:ext cx="2464030" cy="1397095"/>
          </a:xfrm>
          <a:prstGeom prst="rect">
            <a:avLst/>
          </a:prstGeom>
        </p:spPr>
      </p:pic>
    </p:spTree>
    <p:extLst>
      <p:ext uri="{BB962C8B-B14F-4D97-AF65-F5344CB8AC3E}">
        <p14:creationId xmlns:p14="http://schemas.microsoft.com/office/powerpoint/2010/main" val="8395268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52" presetID="6" presetClass="entr" presetSubtype="16" fill="hold" nodeType="withEffect">
                                  <p:stCondLst>
                                    <p:cond delay="50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1250"/>
                                        <p:tgtEl>
                                          <p:spTgt spid="9"/>
                                        </p:tgtEl>
                                      </p:cBhvr>
                                    </p:animEffect>
                                  </p:childTnLst>
                                </p:cTn>
                              </p:par>
                              <p:par>
                                <p:cTn id="55" presetID="6" presetClass="entr" presetSubtype="16" fill="hold" nodeType="withEffect">
                                  <p:stCondLst>
                                    <p:cond delay="500"/>
                                  </p:stCondLst>
                                  <p:childTnLst>
                                    <p:set>
                                      <p:cBhvr>
                                        <p:cTn id="56" dur="1" fill="hold">
                                          <p:stCondLst>
                                            <p:cond delay="0"/>
                                          </p:stCondLst>
                                        </p:cTn>
                                        <p:tgtEl>
                                          <p:spTgt spid="10"/>
                                        </p:tgtEl>
                                        <p:attrNameLst>
                                          <p:attrName>style.visibility</p:attrName>
                                        </p:attrNameLst>
                                      </p:cBhvr>
                                      <p:to>
                                        <p:strVal val="visible"/>
                                      </p:to>
                                    </p:set>
                                    <p:animEffect transition="in" filter="circle(in)">
                                      <p:cBhvr>
                                        <p:cTn id="57" dur="1250"/>
                                        <p:tgtEl>
                                          <p:spTgt spid="10"/>
                                        </p:tgtEl>
                                      </p:cBhvr>
                                    </p:animEffect>
                                  </p:childTnLst>
                                </p:cTn>
                              </p:par>
                              <p:par>
                                <p:cTn id="58" presetID="6" presetClass="entr" presetSubtype="16" fill="hold" nodeType="withEffect">
                                  <p:stCondLst>
                                    <p:cond delay="500"/>
                                  </p:stCondLst>
                                  <p:childTnLst>
                                    <p:set>
                                      <p:cBhvr>
                                        <p:cTn id="59" dur="1" fill="hold">
                                          <p:stCondLst>
                                            <p:cond delay="0"/>
                                          </p:stCondLst>
                                        </p:cTn>
                                        <p:tgtEl>
                                          <p:spTgt spid="11"/>
                                        </p:tgtEl>
                                        <p:attrNameLst>
                                          <p:attrName>style.visibility</p:attrName>
                                        </p:attrNameLst>
                                      </p:cBhvr>
                                      <p:to>
                                        <p:strVal val="visible"/>
                                      </p:to>
                                    </p:set>
                                    <p:animEffect transition="in" filter="circle(in)">
                                      <p:cBhvr>
                                        <p:cTn id="6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2278F"/>
            </a:gs>
            <a:gs pos="0">
              <a:srgbClr val="ED145B"/>
            </a:gs>
          </a:gsLst>
          <a:lin ang="0" scaled="1"/>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B4BF1C-1782-4DE8-BA4A-5A5403F21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10" name="Rectangle 9">
            <a:extLst>
              <a:ext uri="{FF2B5EF4-FFF2-40B4-BE49-F238E27FC236}">
                <a16:creationId xmlns:a16="http://schemas.microsoft.com/office/drawing/2014/main" id="{4BD8F02E-5EF9-4EAA-81C9-C873F1137142}"/>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14935EFE-CEFB-44CD-B802-0D6E662B0583}"/>
              </a:ext>
            </a:extLst>
          </p:cNvPr>
          <p:cNvSpPr>
            <a:spLocks noGrp="1"/>
          </p:cNvSpPr>
          <p:nvPr>
            <p:ph type="title"/>
          </p:nvPr>
        </p:nvSpPr>
        <p:spPr>
          <a:xfrm>
            <a:off x="318246" y="5216712"/>
            <a:ext cx="9221993" cy="909768"/>
          </a:xfrm>
        </p:spPr>
        <p:txBody>
          <a:bodyPr>
            <a:noAutofit/>
          </a:bodyPr>
          <a:lstStyle/>
          <a:p>
            <a:pPr algn="l" eaLnBrk="1" hangingPunct="1">
              <a:lnSpc>
                <a:spcPct val="150000"/>
              </a:lnSpc>
            </a:pPr>
            <a:r>
              <a:rPr lang="en-US" sz="2800" b="1" dirty="0">
                <a:solidFill>
                  <a:schemeClr val="tx1"/>
                </a:solidFill>
                <a:latin typeface="Arial" panose="020B0604020202020204" pitchFamily="34" charset="0"/>
                <a:cs typeface="Arial" panose="020B0604020202020204" pitchFamily="34" charset="0"/>
              </a:rPr>
              <a:t>In what year was the AFS Exchange Program begun?</a:t>
            </a:r>
          </a:p>
        </p:txBody>
      </p:sp>
      <p:pic>
        <p:nvPicPr>
          <p:cNvPr id="5" name="Picture 7" descr="C:\Users\FWeelden\Pictures\Headlines from 1957.jpg">
            <a:extLst>
              <a:ext uri="{FF2B5EF4-FFF2-40B4-BE49-F238E27FC236}">
                <a16:creationId xmlns:a16="http://schemas.microsoft.com/office/drawing/2014/main" id="{6698C26A-3352-4CEF-9A12-81B84DCE0902}"/>
              </a:ext>
            </a:extLst>
          </p:cNvPr>
          <p:cNvPicPr>
            <a:picLocks noGrp="1" noChangeAspect="1" noChangeArrowheads="1"/>
          </p:cNvPicPr>
          <p:nvPr>
            <p:ph idx="1"/>
          </p:nvPr>
        </p:nvPicPr>
        <p:blipFill>
          <a:blip r:embed="rId4" cstate="print"/>
          <a:srcRect/>
          <a:stretch>
            <a:fillRect/>
          </a:stretch>
        </p:blipFill>
        <p:spPr>
          <a:xfrm>
            <a:off x="1777544" y="54968"/>
            <a:ext cx="3118498" cy="2227990"/>
          </a:xfrm>
          <a:noFill/>
        </p:spPr>
      </p:pic>
      <p:sp>
        <p:nvSpPr>
          <p:cNvPr id="6" name="TextBox 5">
            <a:extLst>
              <a:ext uri="{FF2B5EF4-FFF2-40B4-BE49-F238E27FC236}">
                <a16:creationId xmlns:a16="http://schemas.microsoft.com/office/drawing/2014/main" id="{1996D80B-CDFD-47FC-B466-193AE41F4251}"/>
              </a:ext>
            </a:extLst>
          </p:cNvPr>
          <p:cNvSpPr txBox="1">
            <a:spLocks noChangeArrowheads="1"/>
          </p:cNvSpPr>
          <p:nvPr/>
        </p:nvSpPr>
        <p:spPr bwMode="auto">
          <a:xfrm>
            <a:off x="863144" y="1155857"/>
            <a:ext cx="914400" cy="46166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AB900">
                    <a:lumMod val="60000"/>
                    <a:lumOff val="40000"/>
                  </a:srgbClr>
                </a:solidFill>
                <a:effectLst/>
                <a:uLnTx/>
                <a:uFillTx/>
                <a:latin typeface="Century Gothic" panose="020B0502020202020204" pitchFamily="34" charset="0"/>
                <a:ea typeface="+mn-ea"/>
                <a:cs typeface="Gotham Bold" pitchFamily="50" charset="0"/>
              </a:rPr>
              <a:t>1957</a:t>
            </a:r>
          </a:p>
        </p:txBody>
      </p:sp>
      <p:pic>
        <p:nvPicPr>
          <p:cNvPr id="7" name="Picture 12" descr="C:\Users\FWeelden\Pictures\Headlines from 1947.png">
            <a:extLst>
              <a:ext uri="{FF2B5EF4-FFF2-40B4-BE49-F238E27FC236}">
                <a16:creationId xmlns:a16="http://schemas.microsoft.com/office/drawing/2014/main" id="{0557BF98-D7B4-4116-A61E-D1DB66DF49BB}"/>
              </a:ext>
            </a:extLst>
          </p:cNvPr>
          <p:cNvPicPr>
            <a:picLocks noChangeAspect="1" noChangeArrowheads="1"/>
          </p:cNvPicPr>
          <p:nvPr/>
        </p:nvPicPr>
        <p:blipFill>
          <a:blip r:embed="rId5" cstate="print"/>
          <a:srcRect/>
          <a:stretch>
            <a:fillRect/>
          </a:stretch>
        </p:blipFill>
        <p:spPr bwMode="auto">
          <a:xfrm>
            <a:off x="6846983" y="54968"/>
            <a:ext cx="3394075" cy="2251075"/>
          </a:xfrm>
          <a:prstGeom prst="rect">
            <a:avLst/>
          </a:prstGeom>
          <a:noFill/>
          <a:ln w="9525">
            <a:noFill/>
            <a:miter lim="800000"/>
            <a:headEnd/>
            <a:tailEnd/>
          </a:ln>
        </p:spPr>
      </p:pic>
      <p:sp>
        <p:nvSpPr>
          <p:cNvPr id="8" name="TextBox 7">
            <a:extLst>
              <a:ext uri="{FF2B5EF4-FFF2-40B4-BE49-F238E27FC236}">
                <a16:creationId xmlns:a16="http://schemas.microsoft.com/office/drawing/2014/main" id="{EB5165F3-12D9-44B6-AEA9-C1F3639EA29F}"/>
              </a:ext>
            </a:extLst>
          </p:cNvPr>
          <p:cNvSpPr txBox="1">
            <a:spLocks noChangeArrowheads="1"/>
          </p:cNvSpPr>
          <p:nvPr/>
        </p:nvSpPr>
        <p:spPr bwMode="auto">
          <a:xfrm>
            <a:off x="10187805" y="1155857"/>
            <a:ext cx="986645"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5393D">
                    <a:lumMod val="75000"/>
                  </a:srgbClr>
                </a:solidFill>
                <a:effectLst/>
                <a:uLnTx/>
                <a:uFillTx/>
                <a:latin typeface="Century Gothic" panose="020B0502020202020204" pitchFamily="34" charset="0"/>
                <a:ea typeface="+mn-ea"/>
                <a:cs typeface="Gotham Bold" pitchFamily="50" charset="0"/>
              </a:rPr>
              <a:t>1947</a:t>
            </a:r>
          </a:p>
        </p:txBody>
      </p:sp>
      <p:pic>
        <p:nvPicPr>
          <p:cNvPr id="11" name="Picture 14" descr="C:\Users\FWeelden\Pictures\Headline from 1950.jpg">
            <a:extLst>
              <a:ext uri="{FF2B5EF4-FFF2-40B4-BE49-F238E27FC236}">
                <a16:creationId xmlns:a16="http://schemas.microsoft.com/office/drawing/2014/main" id="{63F96D78-7113-4BF0-9A23-AF6A3B83D5B4}"/>
              </a:ext>
            </a:extLst>
          </p:cNvPr>
          <p:cNvPicPr>
            <a:picLocks noChangeAspect="1" noChangeArrowheads="1"/>
          </p:cNvPicPr>
          <p:nvPr/>
        </p:nvPicPr>
        <p:blipFill>
          <a:blip r:embed="rId6" cstate="print"/>
          <a:srcRect/>
          <a:stretch>
            <a:fillRect/>
          </a:stretch>
        </p:blipFill>
        <p:spPr bwMode="auto">
          <a:xfrm>
            <a:off x="1777544" y="2596640"/>
            <a:ext cx="3118498" cy="2214586"/>
          </a:xfrm>
          <a:prstGeom prst="rect">
            <a:avLst/>
          </a:prstGeom>
          <a:noFill/>
          <a:ln w="9525">
            <a:noFill/>
            <a:miter lim="800000"/>
            <a:headEnd/>
            <a:tailEnd/>
          </a:ln>
        </p:spPr>
      </p:pic>
      <p:sp>
        <p:nvSpPr>
          <p:cNvPr id="12" name="TextBox 11">
            <a:extLst>
              <a:ext uri="{FF2B5EF4-FFF2-40B4-BE49-F238E27FC236}">
                <a16:creationId xmlns:a16="http://schemas.microsoft.com/office/drawing/2014/main" id="{32BCE6E8-034E-4800-B724-E2B33D82C0D3}"/>
              </a:ext>
            </a:extLst>
          </p:cNvPr>
          <p:cNvSpPr txBox="1">
            <a:spLocks noChangeArrowheads="1"/>
          </p:cNvSpPr>
          <p:nvPr/>
        </p:nvSpPr>
        <p:spPr bwMode="auto">
          <a:xfrm>
            <a:off x="863144" y="3703933"/>
            <a:ext cx="1143000" cy="46166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Gotham Bold" pitchFamily="50" charset="0"/>
              </a:rPr>
              <a:t>1950</a:t>
            </a:r>
          </a:p>
        </p:txBody>
      </p:sp>
      <p:pic>
        <p:nvPicPr>
          <p:cNvPr id="13" name="Picture 13" descr="C:\Users\FWeelden\Pictures\Headlines from 1963.png">
            <a:extLst>
              <a:ext uri="{FF2B5EF4-FFF2-40B4-BE49-F238E27FC236}">
                <a16:creationId xmlns:a16="http://schemas.microsoft.com/office/drawing/2014/main" id="{9D21CCE7-F7B4-4C16-88D0-C69CA7A45445}"/>
              </a:ext>
            </a:extLst>
          </p:cNvPr>
          <p:cNvPicPr>
            <a:picLocks noChangeAspect="1" noChangeArrowheads="1"/>
          </p:cNvPicPr>
          <p:nvPr/>
        </p:nvPicPr>
        <p:blipFill>
          <a:blip r:embed="rId7" cstate="print"/>
          <a:srcRect/>
          <a:stretch>
            <a:fillRect/>
          </a:stretch>
        </p:blipFill>
        <p:spPr bwMode="auto">
          <a:xfrm>
            <a:off x="7152937" y="2447837"/>
            <a:ext cx="3048000" cy="2428875"/>
          </a:xfrm>
          <a:prstGeom prst="rect">
            <a:avLst/>
          </a:prstGeom>
          <a:noFill/>
          <a:ln w="9525">
            <a:noFill/>
            <a:miter lim="800000"/>
            <a:headEnd/>
            <a:tailEnd/>
          </a:ln>
        </p:spPr>
      </p:pic>
      <p:sp>
        <p:nvSpPr>
          <p:cNvPr id="14" name="TextBox 13">
            <a:extLst>
              <a:ext uri="{FF2B5EF4-FFF2-40B4-BE49-F238E27FC236}">
                <a16:creationId xmlns:a16="http://schemas.microsoft.com/office/drawing/2014/main" id="{F447EC00-BD0F-453C-94E7-A1E6493C8F94}"/>
              </a:ext>
            </a:extLst>
          </p:cNvPr>
          <p:cNvSpPr txBox="1">
            <a:spLocks noChangeArrowheads="1"/>
          </p:cNvSpPr>
          <p:nvPr/>
        </p:nvSpPr>
        <p:spPr bwMode="auto">
          <a:xfrm>
            <a:off x="10260050" y="3242268"/>
            <a:ext cx="914400" cy="46166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Gotham Bold" pitchFamily="50" charset="0"/>
              </a:rPr>
              <a:t>1963</a:t>
            </a:r>
          </a:p>
        </p:txBody>
      </p:sp>
      <p:sp>
        <p:nvSpPr>
          <p:cNvPr id="15" name="TextBox 14">
            <a:extLst>
              <a:ext uri="{FF2B5EF4-FFF2-40B4-BE49-F238E27FC236}">
                <a16:creationId xmlns:a16="http://schemas.microsoft.com/office/drawing/2014/main" id="{5057AB79-0162-4C21-B62C-8099CB806766}"/>
              </a:ext>
            </a:extLst>
          </p:cNvPr>
          <p:cNvSpPr txBox="1"/>
          <p:nvPr/>
        </p:nvSpPr>
        <p:spPr>
          <a:xfrm>
            <a:off x="5262856" y="2434441"/>
            <a:ext cx="1332416" cy="646331"/>
          </a:xfrm>
          <a:prstGeom prst="rect">
            <a:avLst/>
          </a:prstGeom>
          <a:ln w="28575"/>
        </p:spPr>
        <p:style>
          <a:lnRef idx="2">
            <a:schemeClr val="accent4"/>
          </a:lnRef>
          <a:fillRef idx="1">
            <a:schemeClr val="lt1"/>
          </a:fillRef>
          <a:effectRef idx="0">
            <a:schemeClr val="accent4"/>
          </a:effectRef>
          <a:fontRef idx="minor">
            <a:schemeClr val="dk1"/>
          </a:fontRef>
        </p:style>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Gotham Bold" pitchFamily="50" charset="0"/>
              </a:rPr>
              <a:t>1947</a:t>
            </a:r>
          </a:p>
        </p:txBody>
      </p:sp>
    </p:spTree>
    <p:extLst>
      <p:ext uri="{BB962C8B-B14F-4D97-AF65-F5344CB8AC3E}">
        <p14:creationId xmlns:p14="http://schemas.microsoft.com/office/powerpoint/2010/main" val="7607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D4E374-CE3F-479D-80E9-66DBAFBAC5BB}"/>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pic>
        <p:nvPicPr>
          <p:cNvPr id="8" name="Picture 7">
            <a:extLst>
              <a:ext uri="{FF2B5EF4-FFF2-40B4-BE49-F238E27FC236}">
                <a16:creationId xmlns:a16="http://schemas.microsoft.com/office/drawing/2014/main" id="{C1DE20A4-8076-4304-A41F-F6B9C2814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5" name="Title 1">
            <a:extLst>
              <a:ext uri="{FF2B5EF4-FFF2-40B4-BE49-F238E27FC236}">
                <a16:creationId xmlns:a16="http://schemas.microsoft.com/office/drawing/2014/main" id="{228DB9A4-9423-4A7F-A8FB-3DA244FC9E92}"/>
              </a:ext>
            </a:extLst>
          </p:cNvPr>
          <p:cNvSpPr txBox="1">
            <a:spLocks/>
          </p:cNvSpPr>
          <p:nvPr/>
        </p:nvSpPr>
        <p:spPr>
          <a:xfrm>
            <a:off x="318246" y="5216712"/>
            <a:ext cx="9221993" cy="909768"/>
          </a:xfrm>
          <a:prstGeom prst="rect">
            <a:avLst/>
          </a:prstGeom>
        </p:spPr>
        <p:txBody>
          <a:bodyPr>
            <a:noAutofit/>
          </a:bodyPr>
          <a:lst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algn="l">
              <a:lnSpc>
                <a:spcPct val="150000"/>
              </a:lnSpc>
            </a:pPr>
            <a:r>
              <a:rPr lang="en-US" sz="2800" b="1" kern="0" dirty="0">
                <a:solidFill>
                  <a:schemeClr val="tx1"/>
                </a:solidFill>
                <a:latin typeface="Arial" panose="020B0604020202020204" pitchFamily="34" charset="0"/>
                <a:cs typeface="Arial" panose="020B0604020202020204" pitchFamily="34" charset="0"/>
              </a:rPr>
              <a:t>What are all the steps of the D.I.V.E. Method?</a:t>
            </a:r>
          </a:p>
        </p:txBody>
      </p:sp>
      <p:grpSp>
        <p:nvGrpSpPr>
          <p:cNvPr id="6" name="Group 5">
            <a:extLst>
              <a:ext uri="{FF2B5EF4-FFF2-40B4-BE49-F238E27FC236}">
                <a16:creationId xmlns:a16="http://schemas.microsoft.com/office/drawing/2014/main" id="{0B45C8BE-2F62-4057-960A-B4C78C91861B}"/>
              </a:ext>
            </a:extLst>
          </p:cNvPr>
          <p:cNvGrpSpPr/>
          <p:nvPr/>
        </p:nvGrpSpPr>
        <p:grpSpPr>
          <a:xfrm>
            <a:off x="1180981" y="687946"/>
            <a:ext cx="9959138" cy="3652382"/>
            <a:chOff x="1180981" y="687946"/>
            <a:chExt cx="9959138" cy="3652382"/>
          </a:xfrm>
        </p:grpSpPr>
        <p:graphicFrame>
          <p:nvGraphicFramePr>
            <p:cNvPr id="7" name="Content Placeholder 7">
              <a:extLst>
                <a:ext uri="{FF2B5EF4-FFF2-40B4-BE49-F238E27FC236}">
                  <a16:creationId xmlns:a16="http://schemas.microsoft.com/office/drawing/2014/main" id="{37A9ABCC-F316-4647-B44E-FE2B5CCBA2B2}"/>
                </a:ext>
              </a:extLst>
            </p:cNvPr>
            <p:cNvGraphicFramePr>
              <a:graphicFrameLocks/>
            </p:cNvGraphicFramePr>
            <p:nvPr>
              <p:extLst>
                <p:ext uri="{D42A27DB-BD31-4B8C-83A1-F6EECF244321}">
                  <p14:modId xmlns:p14="http://schemas.microsoft.com/office/powerpoint/2010/main" val="2457339521"/>
                </p:ext>
              </p:extLst>
            </p:nvPr>
          </p:nvGraphicFramePr>
          <p:xfrm>
            <a:off x="1645920" y="687946"/>
            <a:ext cx="9007628" cy="3652382"/>
          </p:xfrm>
          <a:graphic>
            <a:graphicData uri="http://schemas.openxmlformats.org/drawingml/2006/table">
              <a:tbl>
                <a:tblPr firstRow="1" bandRow="1"/>
                <a:tblGrid>
                  <a:gridCol w="4220891">
                    <a:extLst>
                      <a:ext uri="{9D8B030D-6E8A-4147-A177-3AD203B41FA5}">
                        <a16:colId xmlns:a16="http://schemas.microsoft.com/office/drawing/2014/main" val="20000"/>
                      </a:ext>
                    </a:extLst>
                  </a:gridCol>
                  <a:gridCol w="4786737">
                    <a:extLst>
                      <a:ext uri="{9D8B030D-6E8A-4147-A177-3AD203B41FA5}">
                        <a16:colId xmlns:a16="http://schemas.microsoft.com/office/drawing/2014/main" val="20001"/>
                      </a:ext>
                    </a:extLst>
                  </a:gridCol>
                </a:tblGrid>
                <a:tr h="1783221">
                  <a:tc>
                    <a:txBody>
                      <a:bodyPr/>
                      <a:lstStyle/>
                      <a:p>
                        <a:pPr marL="0" marR="0" indent="0">
                          <a:lnSpc>
                            <a:spcPct val="102000"/>
                          </a:lnSpc>
                          <a:spcBef>
                            <a:spcPts val="0"/>
                          </a:spcBef>
                          <a:spcAft>
                            <a:spcPts val="0"/>
                          </a:spcAft>
                        </a:pPr>
                        <a:r>
                          <a:rPr lang="en-US" sz="2400" b="1" i="0"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D</a:t>
                        </a:r>
                        <a:r>
                          <a:rPr lang="en-US" sz="2400" b="1" i="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ESCRIBE</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what I see [only observable facts]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indent="0">
                          <a:lnSpc>
                            <a:spcPct val="102000"/>
                          </a:lnSpc>
                          <a:spcBef>
                            <a:spcPts val="0"/>
                          </a:spcBef>
                          <a:spcAft>
                            <a:spcPts val="0"/>
                          </a:spcAft>
                        </a:pPr>
                        <a:r>
                          <a:rPr lang="en-US" sz="2400" b="1"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a:t>
                        </a:r>
                        <a:r>
                          <a:rPr lang="en-US" sz="2400" b="1"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NTERPRET</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what I think [about what I see]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69161">
                  <a:tc>
                    <a:txBody>
                      <a:bodyPr/>
                      <a:lstStyle/>
                      <a:p>
                        <a:pPr marL="0" marR="0" indent="0">
                          <a:lnSpc>
                            <a:spcPct val="102000"/>
                          </a:lnSpc>
                          <a:spcBef>
                            <a:spcPts val="0"/>
                          </a:spcBef>
                          <a:spcAft>
                            <a:spcPts val="0"/>
                          </a:spcAft>
                        </a:pPr>
                        <a:r>
                          <a:rPr lang="en-US" sz="2400" b="1"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V</a:t>
                        </a: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ERIFY</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what others know [about what I see]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indent="0">
                          <a:lnSpc>
                            <a:spcPct val="102000"/>
                          </a:lnSpc>
                          <a:spcBef>
                            <a:spcPts val="0"/>
                          </a:spcBef>
                          <a:spcAft>
                            <a:spcPts val="0"/>
                          </a:spcAft>
                        </a:pPr>
                        <a:r>
                          <a:rPr lang="en-US" sz="2400" b="1" u="sng"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a:t>
                        </a: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VALUATE</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what I feel [about what I see &amp; think] and what my response should be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9CE38C98-5C3D-44EF-AEB3-D3FC44E73097}"/>
                </a:ext>
              </a:extLst>
            </p:cNvPr>
            <p:cNvSpPr txBox="1"/>
            <p:nvPr/>
          </p:nvSpPr>
          <p:spPr>
            <a:xfrm>
              <a:off x="1224249" y="1270788"/>
              <a:ext cx="313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otham Bold" pitchFamily="50" charset="0"/>
                  <a:ea typeface="+mn-ea"/>
                  <a:cs typeface="Gotham Bold" pitchFamily="50" charset="0"/>
                </a:rPr>
                <a:t>1</a:t>
              </a:r>
            </a:p>
          </p:txBody>
        </p:sp>
        <p:sp>
          <p:nvSpPr>
            <p:cNvPr id="11" name="TextBox 10">
              <a:extLst>
                <a:ext uri="{FF2B5EF4-FFF2-40B4-BE49-F238E27FC236}">
                  <a16:creationId xmlns:a16="http://schemas.microsoft.com/office/drawing/2014/main" id="{CAB8880C-DC94-41F0-BF68-28EA4CF78F4B}"/>
                </a:ext>
              </a:extLst>
            </p:cNvPr>
            <p:cNvSpPr txBox="1"/>
            <p:nvPr/>
          </p:nvSpPr>
          <p:spPr>
            <a:xfrm>
              <a:off x="10761592" y="1270788"/>
              <a:ext cx="311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Gotham Bold" pitchFamily="50" charset="0"/>
                </a:rPr>
                <a:t>2</a:t>
              </a:r>
            </a:p>
          </p:txBody>
        </p:sp>
        <p:sp>
          <p:nvSpPr>
            <p:cNvPr id="12" name="TextBox 11">
              <a:extLst>
                <a:ext uri="{FF2B5EF4-FFF2-40B4-BE49-F238E27FC236}">
                  <a16:creationId xmlns:a16="http://schemas.microsoft.com/office/drawing/2014/main" id="{40B5B37C-310C-4BE8-9529-86AA38016108}"/>
                </a:ext>
              </a:extLst>
            </p:cNvPr>
            <p:cNvSpPr txBox="1"/>
            <p:nvPr/>
          </p:nvSpPr>
          <p:spPr>
            <a:xfrm>
              <a:off x="1180981" y="3000749"/>
              <a:ext cx="3568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Gotham Bold" pitchFamily="50" charset="0"/>
                </a:rPr>
                <a:t>3</a:t>
              </a:r>
            </a:p>
          </p:txBody>
        </p:sp>
        <p:sp>
          <p:nvSpPr>
            <p:cNvPr id="13" name="TextBox 12">
              <a:extLst>
                <a:ext uri="{FF2B5EF4-FFF2-40B4-BE49-F238E27FC236}">
                  <a16:creationId xmlns:a16="http://schemas.microsoft.com/office/drawing/2014/main" id="{A685D128-4BFC-4582-965E-0CCBA2C84E29}"/>
                </a:ext>
              </a:extLst>
            </p:cNvPr>
            <p:cNvSpPr txBox="1"/>
            <p:nvPr/>
          </p:nvSpPr>
          <p:spPr>
            <a:xfrm>
              <a:off x="10783224" y="3000749"/>
              <a:ext cx="3568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Gotham Bold" pitchFamily="50" charset="0"/>
                </a:rPr>
                <a:t>4</a:t>
              </a:r>
            </a:p>
          </p:txBody>
        </p:sp>
      </p:grpSp>
    </p:spTree>
    <p:extLst>
      <p:ext uri="{BB962C8B-B14F-4D97-AF65-F5344CB8AC3E}">
        <p14:creationId xmlns:p14="http://schemas.microsoft.com/office/powerpoint/2010/main" val="39778517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DD00"/>
            </a:gs>
            <a:gs pos="0">
              <a:srgbClr val="F58025"/>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D0C120-F82A-493E-9B9D-ED3121805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10" name="Rectangle 9">
            <a:extLst>
              <a:ext uri="{FF2B5EF4-FFF2-40B4-BE49-F238E27FC236}">
                <a16:creationId xmlns:a16="http://schemas.microsoft.com/office/drawing/2014/main" id="{F053A12C-F71D-412D-B220-66AF4E487F32}"/>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8369D6DE-AEBD-4F2D-A9F1-1B6FE18EC916}"/>
              </a:ext>
            </a:extLst>
          </p:cNvPr>
          <p:cNvSpPr txBox="1">
            <a:spLocks/>
          </p:cNvSpPr>
          <p:nvPr/>
        </p:nvSpPr>
        <p:spPr>
          <a:xfrm>
            <a:off x="248920" y="5341130"/>
            <a:ext cx="8405683" cy="1388333"/>
          </a:xfrm>
          <a:prstGeom prst="rect">
            <a:avLst/>
          </a:prstGeom>
        </p:spPr>
        <p:txBody>
          <a:bodyPr>
            <a:normAutofit/>
          </a:bodyPr>
          <a:lst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pPr marL="0" marR="0" lvl="0" indent="0" algn="l" defTabSz="410751"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Light"/>
              </a:rPr>
              <a:t>What is the difference between an Expectation and a Goal?</a:t>
            </a:r>
          </a:p>
        </p:txBody>
      </p:sp>
      <p:sp>
        <p:nvSpPr>
          <p:cNvPr id="5" name="Text Placeholder 4">
            <a:extLst>
              <a:ext uri="{FF2B5EF4-FFF2-40B4-BE49-F238E27FC236}">
                <a16:creationId xmlns:a16="http://schemas.microsoft.com/office/drawing/2014/main" id="{0B09814F-7484-4BE9-8EB4-71B18B131E5F}"/>
              </a:ext>
            </a:extLst>
          </p:cNvPr>
          <p:cNvSpPr txBox="1">
            <a:spLocks/>
          </p:cNvSpPr>
          <p:nvPr/>
        </p:nvSpPr>
        <p:spPr>
          <a:xfrm>
            <a:off x="1141131" y="685312"/>
            <a:ext cx="3543210" cy="3678561"/>
          </a:xfrm>
          <a:prstGeom prst="rect">
            <a:avLst/>
          </a:prstGeom>
        </p:spPr>
        <p:txBody>
          <a:bodyPr>
            <a:noAutofit/>
          </a:bodyPr>
          <a:lstStyle>
            <a:lvl1pPr marL="57296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1pPr>
            <a:lvl2pPr marL="88549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2pPr>
            <a:lvl3pPr marL="119802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3pPr>
            <a:lvl4pPr marL="151055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4pPr>
            <a:lvl5pPr marL="1823079"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5pPr>
            <a:lvl6pPr marL="213560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6pPr>
            <a:lvl7pPr marL="244813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7pPr>
            <a:lvl8pPr marL="276066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8pPr>
            <a:lvl9pPr marL="307319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9pPr>
          </a:lstStyle>
          <a:p>
            <a:pPr marL="0" marR="0" lvl="0" indent="0" algn="l" defTabSz="321457" rtl="0" eaLnBrk="1" fontAlgn="auto" latinLnBrk="0" hangingPunct="1">
              <a:lnSpc>
                <a:spcPct val="150000"/>
              </a:lnSpc>
              <a:spcBef>
                <a:spcPts val="703"/>
              </a:spcBef>
              <a:spcAft>
                <a:spcPts val="0"/>
              </a:spcAft>
              <a:buClrTx/>
              <a:buSzPct val="75000"/>
              <a:buFontTx/>
              <a:buNone/>
              <a:tabLst/>
              <a:defRPr/>
            </a:pPr>
            <a:r>
              <a:rPr kumimoji="0" lang="en-US" sz="2000" b="1" i="0" strike="noStrike" kern="0" cap="none" spc="-93" normalizeH="0" baseline="0" noProof="0" dirty="0">
                <a:ln>
                  <a:noFill/>
                </a:ln>
                <a:solidFill>
                  <a:srgbClr val="000000"/>
                </a:solidFill>
                <a:effectLst/>
                <a:uLnTx/>
                <a:uFillTx/>
                <a:latin typeface="Arial" panose="020B0604020202020204" pitchFamily="34" charset="0"/>
                <a:cs typeface="Arial" panose="020B0604020202020204" pitchFamily="34" charset="0"/>
                <a:sym typeface="Montserrat-Regular"/>
              </a:rPr>
              <a:t>An </a:t>
            </a:r>
            <a:r>
              <a:rPr kumimoji="0" lang="en-US" sz="2000" b="1" i="0" strike="noStrike" kern="0" cap="all" spc="-93" normalizeH="0" noProof="0" dirty="0">
                <a:ln>
                  <a:noFill/>
                </a:ln>
                <a:solidFill>
                  <a:srgbClr val="000000"/>
                </a:solidFill>
                <a:effectLst/>
                <a:uLnTx/>
                <a:uFillTx/>
                <a:latin typeface="Arial" panose="020B0604020202020204" pitchFamily="34" charset="0"/>
                <a:cs typeface="Arial" panose="020B0604020202020204" pitchFamily="34" charset="0"/>
                <a:sym typeface="Montserrat-Regular"/>
              </a:rPr>
              <a:t>Expectation</a:t>
            </a:r>
            <a:r>
              <a:rPr kumimoji="0" lang="en-US" sz="2000" b="1" i="0" strike="noStrike" kern="0" cap="none" spc="-93" normalizeH="0" noProof="0" dirty="0">
                <a:ln>
                  <a:noFill/>
                </a:ln>
                <a:solidFill>
                  <a:srgbClr val="000000"/>
                </a:solidFill>
                <a:effectLst/>
                <a:uLnTx/>
                <a:uFillTx/>
                <a:latin typeface="Arial" panose="020B0604020202020204" pitchFamily="34" charset="0"/>
                <a:cs typeface="Arial" panose="020B0604020202020204" pitchFamily="34" charset="0"/>
                <a:sym typeface="Montserrat-Regular"/>
              </a:rPr>
              <a:t> is:</a:t>
            </a:r>
          </a:p>
          <a:p>
            <a:pPr marL="0" marR="0" lvl="0" indent="0" algn="l" defTabSz="321457" rtl="0" eaLnBrk="1" fontAlgn="auto" latinLnBrk="0" hangingPunct="1">
              <a:lnSpc>
                <a:spcPct val="150000"/>
              </a:lnSpc>
              <a:spcBef>
                <a:spcPts val="703"/>
              </a:spcBef>
              <a:spcAft>
                <a:spcPts val="0"/>
              </a:spcAft>
              <a:buClrTx/>
              <a:buSzPct val="75000"/>
              <a:buFontTx/>
              <a:buNone/>
              <a:tabLst/>
              <a:defRPr/>
            </a:pPr>
            <a:r>
              <a:rPr lang="en-US" sz="2000" b="1" kern="0" baseline="0" dirty="0">
                <a:solidFill>
                  <a:srgbClr val="000000"/>
                </a:solidFill>
                <a:latin typeface="Arial" panose="020B0604020202020204" pitchFamily="34" charset="0"/>
                <a:cs typeface="Arial" panose="020B0604020202020204" pitchFamily="34" charset="0"/>
              </a:rPr>
              <a:t>A</a:t>
            </a:r>
            <a:r>
              <a:rPr lang="en-US" sz="2000" b="1" kern="0" dirty="0">
                <a:solidFill>
                  <a:srgbClr val="000000"/>
                </a:solidFill>
                <a:latin typeface="Arial" panose="020B0604020202020204" pitchFamily="34" charset="0"/>
                <a:cs typeface="Arial" panose="020B0604020202020204" pitchFamily="34" charset="0"/>
              </a:rPr>
              <a:t> strong belief that something will happen in the future, or that someone will or should achieve something.</a:t>
            </a:r>
            <a:endParaRPr kumimoji="0" lang="en-US" sz="2000" b="1" i="0" strike="noStrike" kern="0" cap="none" spc="-93" normalizeH="0" baseline="0" noProof="0" dirty="0">
              <a:ln>
                <a:noFill/>
              </a:ln>
              <a:solidFill>
                <a:srgbClr val="000000"/>
              </a:solidFill>
              <a:effectLst/>
              <a:uLnTx/>
              <a:uFillTx/>
              <a:latin typeface="Arial" panose="020B0604020202020204" pitchFamily="34" charset="0"/>
              <a:cs typeface="Arial" panose="020B0604020202020204" pitchFamily="34" charset="0"/>
              <a:sym typeface="Montserrat-Regular"/>
            </a:endParaRPr>
          </a:p>
        </p:txBody>
      </p:sp>
      <p:sp>
        <p:nvSpPr>
          <p:cNvPr id="8" name="Text Placeholder 5">
            <a:extLst>
              <a:ext uri="{FF2B5EF4-FFF2-40B4-BE49-F238E27FC236}">
                <a16:creationId xmlns:a16="http://schemas.microsoft.com/office/drawing/2014/main" id="{C7B1B96B-E1D2-43BC-99A7-A7B1190EF070}"/>
              </a:ext>
            </a:extLst>
          </p:cNvPr>
          <p:cNvSpPr txBox="1">
            <a:spLocks/>
          </p:cNvSpPr>
          <p:nvPr/>
        </p:nvSpPr>
        <p:spPr>
          <a:xfrm>
            <a:off x="6888679" y="1176923"/>
            <a:ext cx="4689428" cy="1832839"/>
          </a:xfrm>
          <a:prstGeom prst="rect">
            <a:avLst/>
          </a:prstGeom>
        </p:spPr>
        <p:txBody>
          <a:bodyPr>
            <a:noAutofit/>
          </a:bodyPr>
          <a:lstStyle>
            <a:lvl1pPr marL="57296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1pPr>
            <a:lvl2pPr marL="88549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2pPr>
            <a:lvl3pPr marL="119802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3pPr>
            <a:lvl4pPr marL="151055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4pPr>
            <a:lvl5pPr marL="1823079"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5pPr>
            <a:lvl6pPr marL="2135607"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6pPr>
            <a:lvl7pPr marL="2448135"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7pPr>
            <a:lvl8pPr marL="2760663"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8pPr>
            <a:lvl9pPr marL="3073191" marR="0" indent="-572967" algn="l" defTabSz="321457" rtl="0" latinLnBrk="0">
              <a:lnSpc>
                <a:spcPct val="100000"/>
              </a:lnSpc>
              <a:spcBef>
                <a:spcPts val="703"/>
              </a:spcBef>
              <a:spcAft>
                <a:spcPts val="0"/>
              </a:spcAft>
              <a:buClrTx/>
              <a:buSzPct val="75000"/>
              <a:buFontTx/>
              <a:buChar char="•"/>
              <a:tabLst/>
              <a:defRPr sz="4640" b="0" i="0" u="none" strike="noStrike" cap="none" spc="-93" baseline="0">
                <a:ln>
                  <a:noFill/>
                </a:ln>
                <a:solidFill>
                  <a:srgbClr val="FFFFFF"/>
                </a:solidFill>
                <a:uFillTx/>
                <a:latin typeface="Montserrat-Regular"/>
                <a:ea typeface="Montserrat-Regular"/>
                <a:cs typeface="Montserrat-Regular"/>
                <a:sym typeface="Montserrat-Regular"/>
              </a:defRPr>
            </a:lvl9pPr>
          </a:lstStyle>
          <a:p>
            <a:pPr marL="0" marR="0" lvl="0" indent="0" algn="l" defTabSz="321457" rtl="0" eaLnBrk="1" fontAlgn="auto" latinLnBrk="0" hangingPunct="1">
              <a:lnSpc>
                <a:spcPct val="150000"/>
              </a:lnSpc>
              <a:spcBef>
                <a:spcPts val="703"/>
              </a:spcBef>
              <a:spcAft>
                <a:spcPts val="0"/>
              </a:spcAft>
              <a:buClrTx/>
              <a:buSzPct val="75000"/>
              <a:buFontTx/>
              <a:buNone/>
              <a:tabLst/>
              <a:defRPr/>
            </a:pPr>
            <a:r>
              <a:rPr kumimoji="0" lang="en-US" sz="2000" b="1" i="0" strike="noStrike" kern="0" cap="none" spc="-93" normalizeH="0" baseline="0" noProof="0" dirty="0">
                <a:ln>
                  <a:noFill/>
                </a:ln>
                <a:solidFill>
                  <a:srgbClr val="000000"/>
                </a:solidFill>
                <a:effectLst/>
                <a:uLnTx/>
                <a:uFillTx/>
                <a:latin typeface="Arial" panose="020B0604020202020204" pitchFamily="34" charset="0"/>
                <a:cs typeface="Arial" panose="020B0604020202020204" pitchFamily="34" charset="0"/>
                <a:sym typeface="Montserrat-Regular"/>
              </a:rPr>
              <a:t>A GOAL is:</a:t>
            </a:r>
          </a:p>
          <a:p>
            <a:pPr marL="0" indent="0">
              <a:lnSpc>
                <a:spcPct val="150000"/>
              </a:lnSpc>
              <a:buNone/>
            </a:pPr>
            <a:r>
              <a:rPr lang="en-US" sz="2000" b="1" kern="0" dirty="0">
                <a:solidFill>
                  <a:srgbClr val="000000"/>
                </a:solidFill>
                <a:latin typeface="Arial" panose="020B0604020202020204" pitchFamily="34" charset="0"/>
                <a:cs typeface="Arial" panose="020B0604020202020204" pitchFamily="34" charset="0"/>
              </a:rPr>
              <a:t>A goal is c</a:t>
            </a:r>
            <a:r>
              <a:rPr kumimoji="0" lang="en-US" sz="2000" b="1" i="0" strike="noStrike" kern="0" cap="none" spc="-93"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Montserrat-Regular"/>
              </a:rPr>
              <a:t>learly</a:t>
            </a:r>
            <a:r>
              <a:rPr lang="en-US" sz="2000" b="1" kern="0" dirty="0">
                <a:solidFill>
                  <a:srgbClr val="000000"/>
                </a:solidFill>
                <a:latin typeface="Arial" panose="020B0604020202020204" pitchFamily="34" charset="0"/>
                <a:cs typeface="Arial" panose="020B0604020202020204" pitchFamily="34" charset="0"/>
              </a:rPr>
              <a:t> </a:t>
            </a:r>
            <a:r>
              <a:rPr kumimoji="0" lang="en-US" sz="2000" b="1" i="0" strike="noStrike" kern="0" cap="none" spc="-93" normalizeH="0" noProof="0" dirty="0">
                <a:ln>
                  <a:noFill/>
                </a:ln>
                <a:solidFill>
                  <a:srgbClr val="000000"/>
                </a:solidFill>
                <a:effectLst/>
                <a:uLnTx/>
                <a:uFillTx/>
                <a:latin typeface="Arial" panose="020B0604020202020204" pitchFamily="34" charset="0"/>
                <a:cs typeface="Arial" panose="020B0604020202020204" pitchFamily="34" charset="0"/>
                <a:sym typeface="Montserrat-Regular"/>
              </a:rPr>
              <a:t>defined, can be measured </a:t>
            </a:r>
            <a:r>
              <a:rPr lang="en-US" sz="2000" b="1" kern="0" baseline="0" dirty="0">
                <a:solidFill>
                  <a:srgbClr val="000000"/>
                </a:solidFill>
                <a:latin typeface="Arial" panose="020B0604020202020204" pitchFamily="34" charset="0"/>
                <a:cs typeface="Arial" panose="020B0604020202020204" pitchFamily="34" charset="0"/>
              </a:rPr>
              <a:t>and</a:t>
            </a:r>
            <a:r>
              <a:rPr lang="en-US" sz="2000" b="1" kern="0" dirty="0">
                <a:solidFill>
                  <a:srgbClr val="000000"/>
                </a:solidFill>
                <a:latin typeface="Arial" panose="020B0604020202020204" pitchFamily="34" charset="0"/>
                <a:cs typeface="Arial" panose="020B0604020202020204" pitchFamily="34" charset="0"/>
              </a:rPr>
              <a:t> requires effort to meet.</a:t>
            </a:r>
            <a:endParaRPr kumimoji="0" lang="en-US" sz="2000" b="1" i="0" strike="noStrike" kern="0" cap="none" spc="-93" normalizeH="0" baseline="0" noProof="0" dirty="0">
              <a:ln>
                <a:noFill/>
              </a:ln>
              <a:solidFill>
                <a:srgbClr val="000000"/>
              </a:solidFill>
              <a:effectLst/>
              <a:uLnTx/>
              <a:uFillTx/>
              <a:latin typeface="Arial" panose="020B0604020202020204" pitchFamily="34" charset="0"/>
              <a:cs typeface="Arial" panose="020B0604020202020204" pitchFamily="34" charset="0"/>
              <a:sym typeface="Montserrat-Regular"/>
            </a:endParaRPr>
          </a:p>
        </p:txBody>
      </p:sp>
      <p:sp>
        <p:nvSpPr>
          <p:cNvPr id="2" name="Thought Bubble: Cloud 1">
            <a:extLst>
              <a:ext uri="{FF2B5EF4-FFF2-40B4-BE49-F238E27FC236}">
                <a16:creationId xmlns:a16="http://schemas.microsoft.com/office/drawing/2014/main" id="{9D911517-F294-47B5-A83B-49A19A52B6C7}"/>
              </a:ext>
            </a:extLst>
          </p:cNvPr>
          <p:cNvSpPr/>
          <p:nvPr/>
        </p:nvSpPr>
        <p:spPr>
          <a:xfrm>
            <a:off x="248920" y="115712"/>
            <a:ext cx="5327631" cy="3567646"/>
          </a:xfrm>
          <a:prstGeom prst="cloudCallout">
            <a:avLst/>
          </a:prstGeom>
          <a:noFill/>
          <a:ln w="38100" cap="flat">
            <a:solidFill>
              <a:schemeClr val="accent1"/>
            </a:solidFill>
            <a:prstDash val="sysDot"/>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Arrow: Notched Right 2">
            <a:extLst>
              <a:ext uri="{FF2B5EF4-FFF2-40B4-BE49-F238E27FC236}">
                <a16:creationId xmlns:a16="http://schemas.microsoft.com/office/drawing/2014/main" id="{89E05081-34AF-407E-80D8-645EBAF2D254}"/>
              </a:ext>
            </a:extLst>
          </p:cNvPr>
          <p:cNvSpPr/>
          <p:nvPr/>
        </p:nvSpPr>
        <p:spPr>
          <a:xfrm>
            <a:off x="5825471" y="128537"/>
            <a:ext cx="6117609" cy="3799213"/>
          </a:xfrm>
          <a:prstGeom prst="notchedRightArrow">
            <a:avLst/>
          </a:prstGeom>
          <a:noFill/>
          <a:ln w="57150" cap="flat">
            <a:solidFill>
              <a:srgbClr val="7030A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289904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uiExpand="1" build="p"/>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ED145B"/>
            </a:gs>
            <a:gs pos="0">
              <a:srgbClr val="F58025"/>
            </a:gs>
          </a:gsLst>
          <a:lin ang="10800000" scaled="1"/>
          <a:tileRect/>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14DF236-0967-46E4-B690-9FC20C6251F3}"/>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pic>
        <p:nvPicPr>
          <p:cNvPr id="11" name="Picture 10">
            <a:extLst>
              <a:ext uri="{FF2B5EF4-FFF2-40B4-BE49-F238E27FC236}">
                <a16:creationId xmlns:a16="http://schemas.microsoft.com/office/drawing/2014/main" id="{2793678A-63CB-4139-B24A-5A576B474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4" name="Title 1">
            <a:extLst>
              <a:ext uri="{FF2B5EF4-FFF2-40B4-BE49-F238E27FC236}">
                <a16:creationId xmlns:a16="http://schemas.microsoft.com/office/drawing/2014/main" id="{C40A7CA9-AC94-4BFF-B94C-99B0A1A14DCB}"/>
              </a:ext>
            </a:extLst>
          </p:cNvPr>
          <p:cNvSpPr>
            <a:spLocks noGrp="1"/>
          </p:cNvSpPr>
          <p:nvPr>
            <p:ph type="title"/>
          </p:nvPr>
        </p:nvSpPr>
        <p:spPr>
          <a:xfrm>
            <a:off x="358389" y="5219210"/>
            <a:ext cx="9288531" cy="892030"/>
          </a:xfrm>
        </p:spPr>
        <p:txBody>
          <a:bodyPr>
            <a:noAutofit/>
          </a:bodyPr>
          <a:lstStyle/>
          <a:p>
            <a:pPr algn="l"/>
            <a:r>
              <a:rPr lang="en-US" sz="2400" b="1" dirty="0">
                <a:latin typeface="Arial" panose="020B0604020202020204" pitchFamily="34" charset="0"/>
                <a:cs typeface="Arial" panose="020B0604020202020204" pitchFamily="34" charset="0"/>
              </a:rPr>
              <a:t>What are the four (4) categories of the AFS Learning Goals?</a:t>
            </a:r>
          </a:p>
        </p:txBody>
      </p:sp>
      <p:grpSp>
        <p:nvGrpSpPr>
          <p:cNvPr id="20" name="Group 19">
            <a:extLst>
              <a:ext uri="{FF2B5EF4-FFF2-40B4-BE49-F238E27FC236}">
                <a16:creationId xmlns:a16="http://schemas.microsoft.com/office/drawing/2014/main" id="{CF927BB8-6C68-4550-927E-7F0B916A2F5E}"/>
              </a:ext>
            </a:extLst>
          </p:cNvPr>
          <p:cNvGrpSpPr/>
          <p:nvPr/>
        </p:nvGrpSpPr>
        <p:grpSpPr>
          <a:xfrm>
            <a:off x="240745" y="163500"/>
            <a:ext cx="9629302" cy="4705383"/>
            <a:chOff x="240745" y="163500"/>
            <a:chExt cx="9629302" cy="4705383"/>
          </a:xfrm>
        </p:grpSpPr>
        <p:pic>
          <p:nvPicPr>
            <p:cNvPr id="21" name="Picture 20">
              <a:extLst>
                <a:ext uri="{FF2B5EF4-FFF2-40B4-BE49-F238E27FC236}">
                  <a16:creationId xmlns:a16="http://schemas.microsoft.com/office/drawing/2014/main" id="{D97357D1-FAD2-43C0-9089-59A5B6BCE43E}"/>
                </a:ext>
              </a:extLst>
            </p:cNvPr>
            <p:cNvPicPr>
              <a:picLocks noChangeAspect="1"/>
            </p:cNvPicPr>
            <p:nvPr/>
          </p:nvPicPr>
          <p:blipFill rotWithShape="1">
            <a:blip r:embed="rId4">
              <a:clrChange>
                <a:clrFrom>
                  <a:srgbClr val="000000"/>
                </a:clrFrom>
                <a:clrTo>
                  <a:srgbClr val="000000">
                    <a:alpha val="0"/>
                  </a:srgbClr>
                </a:clrTo>
              </a:clrChange>
            </a:blip>
            <a:srcRect b="30607"/>
            <a:stretch/>
          </p:blipFill>
          <p:spPr>
            <a:xfrm>
              <a:off x="708336" y="163500"/>
              <a:ext cx="5802192" cy="4705383"/>
            </a:xfrm>
            <a:prstGeom prst="rect">
              <a:avLst/>
            </a:prstGeom>
          </p:spPr>
        </p:pic>
        <p:sp>
          <p:nvSpPr>
            <p:cNvPr id="22" name="Up Arrow 5">
              <a:extLst>
                <a:ext uri="{FF2B5EF4-FFF2-40B4-BE49-F238E27FC236}">
                  <a16:creationId xmlns:a16="http://schemas.microsoft.com/office/drawing/2014/main" id="{04E63915-2366-468C-92BF-6BB4DB048381}"/>
                </a:ext>
              </a:extLst>
            </p:cNvPr>
            <p:cNvSpPr/>
            <p:nvPr/>
          </p:nvSpPr>
          <p:spPr>
            <a:xfrm>
              <a:off x="240745" y="309745"/>
              <a:ext cx="467591" cy="4412892"/>
            </a:xfrm>
            <a:prstGeom prst="upArrow">
              <a:avLst/>
            </a:prstGeom>
            <a:gradFill flip="none" rotWithShape="1">
              <a:gsLst>
                <a:gs pos="69000">
                  <a:srgbClr val="B0BC22"/>
                </a:gs>
                <a:gs pos="36000">
                  <a:srgbClr val="0070C0"/>
                </a:gs>
                <a:gs pos="0">
                  <a:schemeClr val="accent1">
                    <a:lumMod val="40000"/>
                    <a:lumOff val="60000"/>
                  </a:schemeClr>
                </a:gs>
                <a:gs pos="100000">
                  <a:srgbClr val="F58025"/>
                </a:gs>
              </a:gsLst>
              <a:lin ang="16200000" scaled="1"/>
              <a:tileRect/>
            </a:gra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prstClr val="white"/>
                </a:solidFill>
                <a:effectLst/>
                <a:uLnTx/>
                <a:uFillTx/>
                <a:latin typeface="Calibri"/>
                <a:ea typeface="+mn-ea"/>
                <a:cs typeface="+mn-cs"/>
              </a:endParaRPr>
            </a:p>
          </p:txBody>
        </p:sp>
        <p:sp>
          <p:nvSpPr>
            <p:cNvPr id="23" name="Right Arrow Callout 8">
              <a:extLst>
                <a:ext uri="{FF2B5EF4-FFF2-40B4-BE49-F238E27FC236}">
                  <a16:creationId xmlns:a16="http://schemas.microsoft.com/office/drawing/2014/main" id="{AAE4D4B0-0602-4328-B268-77C475C091C7}"/>
                </a:ext>
              </a:extLst>
            </p:cNvPr>
            <p:cNvSpPr/>
            <p:nvPr/>
          </p:nvSpPr>
          <p:spPr>
            <a:xfrm rot="10800000">
              <a:off x="4444324" y="649938"/>
              <a:ext cx="5425723" cy="781676"/>
            </a:xfrm>
            <a:prstGeom prst="rightArrowCallout">
              <a:avLst>
                <a:gd name="adj1" fmla="val 25000"/>
                <a:gd name="adj2" fmla="val 25000"/>
                <a:gd name="adj3" fmla="val 25000"/>
                <a:gd name="adj4" fmla="val 86345"/>
              </a:avLst>
            </a:prstGeom>
            <a:solidFill>
              <a:schemeClr val="bg1"/>
            </a:solidFill>
            <a:ln w="3810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ight Arrow Callout 9">
              <a:extLst>
                <a:ext uri="{FF2B5EF4-FFF2-40B4-BE49-F238E27FC236}">
                  <a16:creationId xmlns:a16="http://schemas.microsoft.com/office/drawing/2014/main" id="{F16C3481-8709-4509-A7D6-68A9F34642DA}"/>
                </a:ext>
              </a:extLst>
            </p:cNvPr>
            <p:cNvSpPr/>
            <p:nvPr/>
          </p:nvSpPr>
          <p:spPr>
            <a:xfrm rot="10800000">
              <a:off x="5109269" y="1874844"/>
              <a:ext cx="4760778" cy="714279"/>
            </a:xfrm>
            <a:prstGeom prst="rightArrowCallout">
              <a:avLst>
                <a:gd name="adj1" fmla="val 25000"/>
                <a:gd name="adj2" fmla="val 25000"/>
                <a:gd name="adj3" fmla="val 25000"/>
                <a:gd name="adj4" fmla="val 86345"/>
              </a:avLst>
            </a:prstGeom>
            <a:solidFill>
              <a:schemeClr val="bg1"/>
            </a:solidFill>
            <a:ln w="38100">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ight Arrow Callout 10">
              <a:extLst>
                <a:ext uri="{FF2B5EF4-FFF2-40B4-BE49-F238E27FC236}">
                  <a16:creationId xmlns:a16="http://schemas.microsoft.com/office/drawing/2014/main" id="{5D24AFE9-5F9B-43BC-A7B4-738E266D2AE9}"/>
                </a:ext>
              </a:extLst>
            </p:cNvPr>
            <p:cNvSpPr/>
            <p:nvPr/>
          </p:nvSpPr>
          <p:spPr>
            <a:xfrm rot="10800000">
              <a:off x="5786451" y="2848668"/>
              <a:ext cx="4083596" cy="774205"/>
            </a:xfrm>
            <a:prstGeom prst="rightArrowCallout">
              <a:avLst>
                <a:gd name="adj1" fmla="val 25000"/>
                <a:gd name="adj2" fmla="val 25000"/>
                <a:gd name="adj3" fmla="val 25000"/>
                <a:gd name="adj4" fmla="val 86345"/>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ight Arrow Callout 11">
              <a:extLst>
                <a:ext uri="{FF2B5EF4-FFF2-40B4-BE49-F238E27FC236}">
                  <a16:creationId xmlns:a16="http://schemas.microsoft.com/office/drawing/2014/main" id="{4B7BD280-E43C-419A-A1FE-7761D1672709}"/>
                </a:ext>
              </a:extLst>
            </p:cNvPr>
            <p:cNvSpPr/>
            <p:nvPr/>
          </p:nvSpPr>
          <p:spPr>
            <a:xfrm rot="10800000">
              <a:off x="6412991" y="3966232"/>
              <a:ext cx="3457056" cy="609642"/>
            </a:xfrm>
            <a:prstGeom prst="rightArrowCallout">
              <a:avLst>
                <a:gd name="adj1" fmla="val 25000"/>
                <a:gd name="adj2" fmla="val 25000"/>
                <a:gd name="adj3" fmla="val 25000"/>
                <a:gd name="adj4" fmla="val 86345"/>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C394CDA1-913B-4601-8960-7EFA6BC2F2C3}"/>
                </a:ext>
              </a:extLst>
            </p:cNvPr>
            <p:cNvSpPr/>
            <p:nvPr/>
          </p:nvSpPr>
          <p:spPr>
            <a:xfrm>
              <a:off x="6434032" y="2952674"/>
              <a:ext cx="3321734" cy="646331"/>
            </a:xfrm>
            <a:prstGeom prst="rect">
              <a:avLst/>
            </a:prstGeom>
          </p:spPr>
          <p:txBody>
            <a:bodyPr wrap="square">
              <a:spAutoFit/>
            </a:bodyPr>
            <a:lstStyle/>
            <a:p>
              <a:pPr lvl="0">
                <a:defRPr/>
              </a:pPr>
              <a:r>
                <a:rPr lang="en-US" b="1" u="sng" dirty="0">
                  <a:solidFill>
                    <a:srgbClr val="0070C0"/>
                  </a:solidFill>
                  <a:latin typeface="Arial" panose="020B0604020202020204" pitchFamily="34" charset="0"/>
                  <a:cs typeface="Arial" panose="020B0604020202020204" pitchFamily="34" charset="0"/>
                </a:rPr>
                <a:t>Interpersonal</a:t>
              </a:r>
              <a:r>
                <a:rPr lang="en-US" b="1" dirty="0">
                  <a:solidFill>
                    <a:srgbClr val="0070C0"/>
                  </a:solidFill>
                  <a:latin typeface="Arial" panose="020B0604020202020204" pitchFamily="34" charset="0"/>
                  <a:cs typeface="Arial" panose="020B0604020202020204" pitchFamily="34" charset="0"/>
                </a:rPr>
                <a:t>: commitment to others and the group</a:t>
              </a:r>
            </a:p>
          </p:txBody>
        </p:sp>
        <p:sp>
          <p:nvSpPr>
            <p:cNvPr id="28" name="Rectangle 27">
              <a:extLst>
                <a:ext uri="{FF2B5EF4-FFF2-40B4-BE49-F238E27FC236}">
                  <a16:creationId xmlns:a16="http://schemas.microsoft.com/office/drawing/2014/main" id="{CA170883-D7CA-4E37-802F-9742E50797BE}"/>
                </a:ext>
              </a:extLst>
            </p:cNvPr>
            <p:cNvSpPr/>
            <p:nvPr/>
          </p:nvSpPr>
          <p:spPr>
            <a:xfrm>
              <a:off x="5812526" y="2043011"/>
              <a:ext cx="4057521" cy="369332"/>
            </a:xfrm>
            <a:prstGeom prst="rect">
              <a:avLst/>
            </a:prstGeom>
          </p:spPr>
          <p:txBody>
            <a:bodyPr wrap="none">
              <a:spAutoFit/>
            </a:bodyPr>
            <a:lstStyle/>
            <a:p>
              <a:pPr lvl="0">
                <a:defRPr/>
              </a:pPr>
              <a:r>
                <a:rPr lang="en-US" b="1" u="sng" dirty="0">
                  <a:solidFill>
                    <a:srgbClr val="70AC2E"/>
                  </a:solidFill>
                  <a:latin typeface="Arial" panose="020B0604020202020204" pitchFamily="34" charset="0"/>
                  <a:cs typeface="Arial" panose="020B0604020202020204" pitchFamily="34" charset="0"/>
                </a:rPr>
                <a:t>Cultural</a:t>
              </a:r>
              <a:r>
                <a:rPr lang="en-US" b="1" dirty="0">
                  <a:solidFill>
                    <a:srgbClr val="70AC2E"/>
                  </a:solidFill>
                  <a:latin typeface="Arial" panose="020B0604020202020204" pitchFamily="34" charset="0"/>
                  <a:cs typeface="Arial" panose="020B0604020202020204" pitchFamily="34" charset="0"/>
                </a:rPr>
                <a:t>: intercultural effectiveness</a:t>
              </a:r>
            </a:p>
          </p:txBody>
        </p:sp>
        <p:sp>
          <p:nvSpPr>
            <p:cNvPr id="29" name="Rectangle 28">
              <a:extLst>
                <a:ext uri="{FF2B5EF4-FFF2-40B4-BE49-F238E27FC236}">
                  <a16:creationId xmlns:a16="http://schemas.microsoft.com/office/drawing/2014/main" id="{E29863CB-C491-4419-BB33-4DC94A3ED546}"/>
                </a:ext>
              </a:extLst>
            </p:cNvPr>
            <p:cNvSpPr/>
            <p:nvPr/>
          </p:nvSpPr>
          <p:spPr>
            <a:xfrm>
              <a:off x="5234082" y="712283"/>
              <a:ext cx="4521684" cy="646331"/>
            </a:xfrm>
            <a:prstGeom prst="rect">
              <a:avLst/>
            </a:prstGeom>
          </p:spPr>
          <p:txBody>
            <a:bodyPr wrap="square">
              <a:spAutoFit/>
            </a:bodyPr>
            <a:lstStyle/>
            <a:p>
              <a:pPr lvl="0">
                <a:defRPr/>
              </a:pPr>
              <a:r>
                <a:rPr lang="en-US" b="1" u="sng" dirty="0">
                  <a:solidFill>
                    <a:srgbClr val="F27900"/>
                  </a:solidFill>
                  <a:latin typeface="Arial" panose="020B0604020202020204" pitchFamily="34" charset="0"/>
                  <a:cs typeface="Arial" panose="020B0604020202020204" pitchFamily="34" charset="0"/>
                </a:rPr>
                <a:t>Global</a:t>
              </a:r>
              <a:r>
                <a:rPr lang="en-US" b="1" dirty="0">
                  <a:solidFill>
                    <a:srgbClr val="F27900"/>
                  </a:solidFill>
                  <a:latin typeface="Arial" panose="020B0604020202020204" pitchFamily="34" charset="0"/>
                  <a:cs typeface="Arial" panose="020B0604020202020204" pitchFamily="34" charset="0"/>
                </a:rPr>
                <a:t>: Commitment to contributing to the world</a:t>
              </a:r>
            </a:p>
          </p:txBody>
        </p:sp>
        <p:sp>
          <p:nvSpPr>
            <p:cNvPr id="30" name="Rectangle 29">
              <a:extLst>
                <a:ext uri="{FF2B5EF4-FFF2-40B4-BE49-F238E27FC236}">
                  <a16:creationId xmlns:a16="http://schemas.microsoft.com/office/drawing/2014/main" id="{5A0281E6-BA6E-4FF6-8E39-39FC439E55F2}"/>
                </a:ext>
              </a:extLst>
            </p:cNvPr>
            <p:cNvSpPr/>
            <p:nvPr/>
          </p:nvSpPr>
          <p:spPr>
            <a:xfrm>
              <a:off x="6986936" y="4086387"/>
              <a:ext cx="2535181" cy="400110"/>
            </a:xfrm>
            <a:prstGeom prst="rect">
              <a:avLst/>
            </a:prstGeom>
          </p:spPr>
          <p:txBody>
            <a:bodyPr wrap="none">
              <a:spAutoFit/>
            </a:bodyPr>
            <a:lstStyle/>
            <a:p>
              <a:pPr lvl="0">
                <a:defRPr/>
              </a:pPr>
              <a:r>
                <a:rPr lang="en-US" sz="2000" b="1" u="sng" dirty="0">
                  <a:solidFill>
                    <a:srgbClr val="1F497D">
                      <a:lumMod val="60000"/>
                      <a:lumOff val="40000"/>
                    </a:srgbClr>
                  </a:solidFill>
                  <a:latin typeface="Calibri"/>
                </a:rPr>
                <a:t>Personal</a:t>
              </a:r>
              <a:r>
                <a:rPr lang="en-US" sz="2000" b="1" dirty="0">
                  <a:solidFill>
                    <a:srgbClr val="1F497D">
                      <a:lumMod val="60000"/>
                      <a:lumOff val="40000"/>
                    </a:srgbClr>
                  </a:solidFill>
                  <a:latin typeface="Calibri"/>
                </a:rPr>
                <a:t>: defining self</a:t>
              </a:r>
            </a:p>
          </p:txBody>
        </p:sp>
      </p:grpSp>
    </p:spTree>
    <p:extLst>
      <p:ext uri="{BB962C8B-B14F-4D97-AF65-F5344CB8AC3E}">
        <p14:creationId xmlns:p14="http://schemas.microsoft.com/office/powerpoint/2010/main" val="28099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AEEF"/>
            </a:gs>
            <a:gs pos="100000">
              <a:srgbClr val="B0BC22"/>
            </a:gs>
          </a:gsLst>
          <a:lin ang="5400000" scaled="1"/>
          <a:tileRect/>
        </a:gra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55F9F8C-C103-46AE-B41E-535CF86D8A94}"/>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0" name="Title 1"/>
          <p:cNvSpPr>
            <a:spLocks noGrp="1"/>
          </p:cNvSpPr>
          <p:nvPr>
            <p:ph type="title"/>
          </p:nvPr>
        </p:nvSpPr>
        <p:spPr>
          <a:xfrm>
            <a:off x="390230" y="5191593"/>
            <a:ext cx="8380283" cy="1479663"/>
          </a:xfrm>
        </p:spPr>
        <p:txBody>
          <a:bodyPr>
            <a:noAutofit/>
          </a:bodyPr>
          <a:lstStyle/>
          <a:p>
            <a:r>
              <a:rPr lang="en-US" sz="3200" dirty="0">
                <a:latin typeface="Arial Black" panose="020B0A04020102020204" pitchFamily="34" charset="0"/>
                <a:cs typeface="Gotham Medium" pitchFamily="50" charset="0"/>
              </a:rPr>
              <a:t>What are the four (4) components of Culture? </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085" y="5406811"/>
            <a:ext cx="1560595" cy="1136824"/>
          </a:xfrm>
          <a:prstGeom prst="rect">
            <a:avLst/>
          </a:prstGeom>
        </p:spPr>
      </p:pic>
      <p:pic>
        <p:nvPicPr>
          <p:cNvPr id="4" name="Picture 3">
            <a:extLst>
              <a:ext uri="{FF2B5EF4-FFF2-40B4-BE49-F238E27FC236}">
                <a16:creationId xmlns:a16="http://schemas.microsoft.com/office/drawing/2014/main" id="{05633AEF-736F-4669-AFEF-CF3629B8C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575" y="0"/>
            <a:ext cx="6448516" cy="4836387"/>
          </a:xfrm>
          <a:prstGeom prst="rect">
            <a:avLst/>
          </a:prstGeom>
        </p:spPr>
      </p:pic>
    </p:spTree>
    <p:extLst>
      <p:ext uri="{BB962C8B-B14F-4D97-AF65-F5344CB8AC3E}">
        <p14:creationId xmlns:p14="http://schemas.microsoft.com/office/powerpoint/2010/main" val="280748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ED145B"/>
            </a:gs>
            <a:gs pos="0">
              <a:srgbClr val="F58025"/>
            </a:gs>
          </a:gsLst>
          <a:lin ang="10800000" scaled="1"/>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206F21-B690-4FAB-8D50-400380D37E5B}"/>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pic>
        <p:nvPicPr>
          <p:cNvPr id="11" name="Picture 10">
            <a:extLst>
              <a:ext uri="{FF2B5EF4-FFF2-40B4-BE49-F238E27FC236}">
                <a16:creationId xmlns:a16="http://schemas.microsoft.com/office/drawing/2014/main" id="{2793678A-63CB-4139-B24A-5A576B474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4" name="Title 1">
            <a:extLst>
              <a:ext uri="{FF2B5EF4-FFF2-40B4-BE49-F238E27FC236}">
                <a16:creationId xmlns:a16="http://schemas.microsoft.com/office/drawing/2014/main" id="{C40A7CA9-AC94-4BFF-B94C-99B0A1A14DCB}"/>
              </a:ext>
            </a:extLst>
          </p:cNvPr>
          <p:cNvSpPr>
            <a:spLocks noGrp="1"/>
          </p:cNvSpPr>
          <p:nvPr>
            <p:ph type="title"/>
          </p:nvPr>
        </p:nvSpPr>
        <p:spPr>
          <a:xfrm>
            <a:off x="443600" y="5109713"/>
            <a:ext cx="8504105" cy="1368241"/>
          </a:xfrm>
        </p:spPr>
        <p:txBody>
          <a:bodyPr>
            <a:noAutofit/>
          </a:bodyPr>
          <a:lstStyle/>
          <a:p>
            <a:pPr algn="l"/>
            <a:r>
              <a:rPr lang="en-US" sz="2400" b="1" dirty="0">
                <a:latin typeface="Arial" panose="020B0604020202020204" pitchFamily="34" charset="0"/>
                <a:cs typeface="Arial" panose="020B0604020202020204" pitchFamily="34" charset="0"/>
              </a:rPr>
              <a:t>What is the difference between a Stereotype and a Generalization?</a:t>
            </a:r>
          </a:p>
        </p:txBody>
      </p:sp>
      <p:sp>
        <p:nvSpPr>
          <p:cNvPr id="5" name="TextBox 4">
            <a:extLst>
              <a:ext uri="{FF2B5EF4-FFF2-40B4-BE49-F238E27FC236}">
                <a16:creationId xmlns:a16="http://schemas.microsoft.com/office/drawing/2014/main" id="{88E7F435-4C30-404B-8576-7F092ABA28EB}"/>
              </a:ext>
            </a:extLst>
          </p:cNvPr>
          <p:cNvSpPr txBox="1"/>
          <p:nvPr/>
        </p:nvSpPr>
        <p:spPr>
          <a:xfrm>
            <a:off x="360604" y="590691"/>
            <a:ext cx="7060490"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00100" rtl="0" fontAlgn="auto" latinLnBrk="0" hangingPunct="0">
              <a:lnSpc>
                <a:spcPct val="150000"/>
              </a:lnSpc>
              <a:spcBef>
                <a:spcPts val="0"/>
              </a:spcBef>
              <a:spcAft>
                <a:spcPts val="0"/>
              </a:spcAft>
              <a:buClrTx/>
              <a:buSzTx/>
              <a:buFontTx/>
              <a:buNone/>
              <a:tabLst/>
            </a:pPr>
            <a:r>
              <a:rPr kumimoji="0" lang="en-US" sz="2000" b="1" i="0" u="sng" strike="noStrike" cap="all" spc="0" normalizeH="0" dirty="0">
                <a:ln>
                  <a:noFill/>
                </a:ln>
                <a:solidFill>
                  <a:srgbClr val="000000"/>
                </a:solidFill>
                <a:effectLst/>
                <a:uFillTx/>
                <a:latin typeface="Lato Regular"/>
                <a:ea typeface="Lato Regular"/>
                <a:cs typeface="Lato Regular"/>
                <a:sym typeface="Lato Regular"/>
              </a:rPr>
              <a:t>StereotypeS:</a:t>
            </a:r>
            <a:endParaRPr kumimoji="0" lang="en-US" sz="2000" b="1" i="0" u="none" strike="noStrike" spc="0" normalizeH="0" dirty="0">
              <a:ln>
                <a:noFill/>
              </a:ln>
              <a:solidFill>
                <a:srgbClr val="000000"/>
              </a:solidFill>
              <a:effectLst/>
              <a:uFillTx/>
              <a:latin typeface="Lato Regular"/>
              <a:ea typeface="Lato Regular"/>
              <a:cs typeface="Lato Regular"/>
              <a:sym typeface="Lato Regular"/>
            </a:endParaRPr>
          </a:p>
          <a:p>
            <a:pPr marL="342900" indent="-342900" defTabSz="800100" hangingPunct="0">
              <a:lnSpc>
                <a:spcPct val="150000"/>
              </a:lnSpc>
              <a:buFont typeface="Arial" panose="020B0604020202020204" pitchFamily="34" charset="0"/>
              <a:buChar char="•"/>
            </a:pPr>
            <a:r>
              <a:rPr lang="en-US" sz="2000" b="1" dirty="0">
                <a:solidFill>
                  <a:srgbClr val="000000"/>
                </a:solidFill>
                <a:latin typeface="Lato Regular"/>
                <a:ea typeface="Lato Regular"/>
                <a:cs typeface="Lato Regular"/>
                <a:sym typeface="Lato Regular"/>
              </a:rPr>
              <a:t>do not allow for any diversity or variation.</a:t>
            </a:r>
          </a:p>
          <a:p>
            <a:pPr marL="342900" indent="-342900" defTabSz="800100" hangingPunct="0">
              <a:lnSpc>
                <a:spcPct val="150000"/>
              </a:lnSpc>
              <a:buFont typeface="Arial" panose="020B0604020202020204" pitchFamily="34" charset="0"/>
              <a:buChar char="•"/>
            </a:pPr>
            <a:r>
              <a:rPr lang="en-US" sz="2000" b="1" dirty="0">
                <a:solidFill>
                  <a:srgbClr val="000000"/>
                </a:solidFill>
                <a:latin typeface="Lato Regular"/>
                <a:ea typeface="Lato Regular"/>
                <a:cs typeface="Lato Regular"/>
                <a:sym typeface="Lato Regular"/>
              </a:rPr>
              <a:t>are often based on just one interaction with a member of a group or second-hand information about a group.</a:t>
            </a:r>
          </a:p>
          <a:p>
            <a:pPr marL="342900" indent="-342900" defTabSz="800100" hangingPunct="0">
              <a:lnSpc>
                <a:spcPct val="150000"/>
              </a:lnSpc>
              <a:buFont typeface="Arial" panose="020B0604020202020204" pitchFamily="34" charset="0"/>
              <a:buChar char="•"/>
            </a:pPr>
            <a:r>
              <a:rPr lang="en-US" sz="2000" b="1" dirty="0">
                <a:solidFill>
                  <a:srgbClr val="000000"/>
                </a:solidFill>
                <a:latin typeface="Lato Regular"/>
                <a:ea typeface="Lato Regular"/>
                <a:cs typeface="Lato Regular"/>
                <a:sym typeface="Lato Regular"/>
              </a:rPr>
              <a:t>pass judgment.</a:t>
            </a:r>
          </a:p>
          <a:p>
            <a:pPr marL="342900" indent="-342900" defTabSz="800100" hangingPunct="0">
              <a:lnSpc>
                <a:spcPct val="150000"/>
              </a:lnSpc>
              <a:buFont typeface="Arial" panose="020B0604020202020204" pitchFamily="34" charset="0"/>
              <a:buChar char="•"/>
            </a:pPr>
            <a:r>
              <a:rPr lang="en-US" sz="2000" b="1" dirty="0">
                <a:solidFill>
                  <a:srgbClr val="000000"/>
                </a:solidFill>
                <a:latin typeface="Lato Regular"/>
                <a:ea typeface="Lato Regular"/>
                <a:cs typeface="Lato Regular"/>
                <a:sym typeface="Lato Regular"/>
              </a:rPr>
              <a:t>do not tend to change even if/when proven wrong.</a:t>
            </a:r>
          </a:p>
          <a:p>
            <a:pPr marL="342900" indent="-342900" defTabSz="800100" hangingPunct="0">
              <a:lnSpc>
                <a:spcPct val="150000"/>
              </a:lnSpc>
              <a:buFont typeface="Arial" panose="020B0604020202020204" pitchFamily="34" charset="0"/>
              <a:buChar char="•"/>
            </a:pPr>
            <a:r>
              <a:rPr lang="en-US" sz="2000" b="1" dirty="0">
                <a:solidFill>
                  <a:srgbClr val="000000"/>
                </a:solidFill>
                <a:latin typeface="Lato Regular"/>
                <a:ea typeface="Lato Regular"/>
                <a:cs typeface="Lato Regular"/>
                <a:sym typeface="Lato Regular"/>
              </a:rPr>
              <a:t>do not help people understand their differences.</a:t>
            </a:r>
            <a:endParaRPr kumimoji="0" lang="en-US" sz="2000" b="1" i="0" u="none" strike="noStrike" cap="none" spc="0" normalizeH="0" baseline="0" dirty="0">
              <a:ln>
                <a:noFill/>
              </a:ln>
              <a:solidFill>
                <a:srgbClr val="000000"/>
              </a:solidFill>
              <a:effectLst/>
              <a:uFillTx/>
              <a:latin typeface="Lato Regular"/>
              <a:ea typeface="Lato Regular"/>
              <a:cs typeface="Lato Regular"/>
              <a:sym typeface="Lato Regular"/>
            </a:endParaRPr>
          </a:p>
        </p:txBody>
      </p:sp>
      <p:sp>
        <p:nvSpPr>
          <p:cNvPr id="8" name="TextBox 7">
            <a:extLst>
              <a:ext uri="{FF2B5EF4-FFF2-40B4-BE49-F238E27FC236}">
                <a16:creationId xmlns:a16="http://schemas.microsoft.com/office/drawing/2014/main" id="{1523DB4C-A83D-40D7-98DD-795A60788209}"/>
              </a:ext>
            </a:extLst>
          </p:cNvPr>
          <p:cNvSpPr txBox="1"/>
          <p:nvPr/>
        </p:nvSpPr>
        <p:spPr>
          <a:xfrm>
            <a:off x="7781698" y="610878"/>
            <a:ext cx="3853651"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00100" rtl="0" fontAlgn="auto" latinLnBrk="0" hangingPunct="0">
              <a:lnSpc>
                <a:spcPct val="150000"/>
              </a:lnSpc>
              <a:spcBef>
                <a:spcPts val="0"/>
              </a:spcBef>
              <a:spcAft>
                <a:spcPts val="0"/>
              </a:spcAft>
              <a:buClrTx/>
              <a:buSzTx/>
              <a:buFontTx/>
              <a:buNone/>
              <a:tabLst/>
            </a:pPr>
            <a:r>
              <a:rPr kumimoji="0" lang="en-US" sz="2000" b="1" i="0" u="sng" strike="noStrike" cap="all" spc="0" normalizeH="0" dirty="0">
                <a:ln>
                  <a:noFill/>
                </a:ln>
                <a:solidFill>
                  <a:srgbClr val="000000"/>
                </a:solidFill>
                <a:effectLst/>
                <a:uFillTx/>
                <a:latin typeface="Lato Regular"/>
                <a:ea typeface="Lato Regular"/>
                <a:cs typeface="Lato Regular"/>
                <a:sym typeface="Lato Regular"/>
              </a:rPr>
              <a:t>GENERALIZATIONS</a:t>
            </a:r>
            <a:r>
              <a:rPr kumimoji="0" lang="en-US" sz="2000" b="1" i="0" u="none" strike="noStrike" cap="all" spc="0" normalizeH="0" dirty="0">
                <a:ln>
                  <a:noFill/>
                </a:ln>
                <a:solidFill>
                  <a:srgbClr val="000000"/>
                </a:solidFill>
                <a:effectLst/>
                <a:uFillTx/>
                <a:latin typeface="Lato Regular"/>
                <a:ea typeface="Lato Regular"/>
                <a:cs typeface="Lato Regular"/>
                <a:sym typeface="Lato Regular"/>
              </a:rPr>
              <a:t>:</a:t>
            </a:r>
            <a:endParaRPr kumimoji="0" lang="en-US" sz="2000" b="1" i="0" u="none" strike="noStrike" spc="0" normalizeH="0" dirty="0">
              <a:ln>
                <a:noFill/>
              </a:ln>
              <a:solidFill>
                <a:srgbClr val="000000"/>
              </a:solidFill>
              <a:effectLst/>
              <a:uFillTx/>
              <a:latin typeface="Lato Regular"/>
              <a:ea typeface="Lato Regular"/>
              <a:cs typeface="Lato Regular"/>
              <a:sym typeface="Lato Regular"/>
            </a:endParaRPr>
          </a:p>
          <a:p>
            <a:pPr marL="342900" indent="-342900" defTabSz="800100" hangingPunct="0">
              <a:lnSpc>
                <a:spcPct val="150000"/>
              </a:lnSpc>
              <a:buFont typeface="Arial" panose="020B0604020202020204" pitchFamily="34" charset="0"/>
              <a:buChar char="•"/>
            </a:pPr>
            <a:r>
              <a:rPr lang="en-US" sz="2000" b="1" dirty="0">
                <a:solidFill>
                  <a:srgbClr val="000000"/>
                </a:solidFill>
                <a:latin typeface="Lato Regular"/>
                <a:ea typeface="Lato Regular"/>
                <a:cs typeface="Lato Regular"/>
                <a:sym typeface="Lato Regular"/>
              </a:rPr>
              <a:t>are based on cultural research and multiple interactions with members of other groups. </a:t>
            </a:r>
          </a:p>
          <a:p>
            <a:pPr marL="342900" indent="-342900" defTabSz="800100" hangingPunct="0">
              <a:lnSpc>
                <a:spcPct val="150000"/>
              </a:lnSpc>
              <a:buFont typeface="Arial" panose="020B0604020202020204" pitchFamily="34" charset="0"/>
              <a:buChar char="•"/>
            </a:pPr>
            <a:r>
              <a:rPr lang="en-US" sz="2000" b="1" dirty="0">
                <a:solidFill>
                  <a:srgbClr val="000000"/>
                </a:solidFill>
                <a:latin typeface="Lato Regular"/>
                <a:ea typeface="Lato Regular"/>
                <a:cs typeface="Lato Regular"/>
                <a:sym typeface="Lato Regular"/>
              </a:rPr>
              <a:t>can be helpful information for people outside a given group.</a:t>
            </a:r>
            <a:endParaRPr kumimoji="0" lang="en-US" sz="2000" b="1" i="0" u="none" strike="noStrike" cap="none" spc="0" normalizeH="0" baseline="0" dirty="0">
              <a:ln>
                <a:noFill/>
              </a:ln>
              <a:solidFill>
                <a:srgbClr val="000000"/>
              </a:solidFill>
              <a:effectLst/>
              <a:uFillTx/>
              <a:latin typeface="Lato Regular"/>
              <a:ea typeface="Lato Regular"/>
              <a:cs typeface="Lato Regular"/>
              <a:sym typeface="Lato Regular"/>
            </a:endParaRPr>
          </a:p>
        </p:txBody>
      </p:sp>
    </p:spTree>
    <p:extLst>
      <p:ext uri="{BB962C8B-B14F-4D97-AF65-F5344CB8AC3E}">
        <p14:creationId xmlns:p14="http://schemas.microsoft.com/office/powerpoint/2010/main" val="15508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2278F"/>
            </a:gs>
            <a:gs pos="0">
              <a:srgbClr val="ED145B"/>
            </a:gs>
          </a:gsLst>
          <a:lin ang="10800000" scaled="1"/>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412452-484D-43D0-B3CF-611AB5DDC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7805" y="5341130"/>
            <a:ext cx="1560595" cy="1136824"/>
          </a:xfrm>
          <a:prstGeom prst="rect">
            <a:avLst/>
          </a:prstGeom>
        </p:spPr>
      </p:pic>
      <p:sp>
        <p:nvSpPr>
          <p:cNvPr id="16" name="Rectangle 15">
            <a:extLst>
              <a:ext uri="{FF2B5EF4-FFF2-40B4-BE49-F238E27FC236}">
                <a16:creationId xmlns:a16="http://schemas.microsoft.com/office/drawing/2014/main" id="{9701F848-F525-4BC8-B5C1-0BB7A6C8E2F3}"/>
              </a:ext>
            </a:extLst>
          </p:cNvPr>
          <p:cNvSpPr/>
          <p:nvPr/>
        </p:nvSpPr>
        <p:spPr>
          <a:xfrm>
            <a:off x="0" y="0"/>
            <a:ext cx="12192000" cy="4868883"/>
          </a:xfrm>
          <a:prstGeom prst="rect">
            <a:avLst/>
          </a:prstGeom>
          <a:solidFill>
            <a:schemeClr val="bg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a:ea typeface="+mn-ea"/>
              <a:cs typeface="+mn-cs"/>
              <a:sym typeface="Helvetica Light"/>
            </a:endParaRPr>
          </a:p>
        </p:txBody>
      </p:sp>
      <p:sp>
        <p:nvSpPr>
          <p:cNvPr id="4" name="Title 1">
            <a:extLst>
              <a:ext uri="{FF2B5EF4-FFF2-40B4-BE49-F238E27FC236}">
                <a16:creationId xmlns:a16="http://schemas.microsoft.com/office/drawing/2014/main" id="{71D352D0-F6FB-4CC3-9DCA-F4C47075EC67}"/>
              </a:ext>
            </a:extLst>
          </p:cNvPr>
          <p:cNvSpPr txBox="1">
            <a:spLocks/>
          </p:cNvSpPr>
          <p:nvPr/>
        </p:nvSpPr>
        <p:spPr>
          <a:xfrm>
            <a:off x="855980" y="5556000"/>
            <a:ext cx="8249444" cy="707083"/>
          </a:xfrm>
          <a:prstGeom prst="rect">
            <a:avLst/>
          </a:prstGeom>
        </p:spPr>
        <p:txBody>
          <a:bodyPr>
            <a:normAutofit fontScale="62500" lnSpcReduction="20000"/>
          </a:bodyPr>
          <a:lst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a:lstStyle>
          <a:p>
            <a:r>
              <a:rPr lang="en-US" b="1" kern="0" dirty="0">
                <a:solidFill>
                  <a:schemeClr val="tx1"/>
                </a:solidFill>
                <a:latin typeface="Century Gothic" panose="020B0502020202020204" pitchFamily="34" charset="0"/>
                <a:cs typeface="Gotham Bold" pitchFamily="50" charset="0"/>
              </a:rPr>
              <a:t>The 3 </a:t>
            </a:r>
            <a:r>
              <a:rPr lang="en-US" b="1" u="sng" kern="0" dirty="0">
                <a:solidFill>
                  <a:schemeClr val="tx1"/>
                </a:solidFill>
                <a:latin typeface="Century Gothic" panose="020B0502020202020204" pitchFamily="34" charset="0"/>
                <a:cs typeface="Gotham Bold" pitchFamily="50" charset="0"/>
              </a:rPr>
              <a:t>non-negotiable</a:t>
            </a:r>
            <a:r>
              <a:rPr lang="en-US" b="1" kern="0" dirty="0">
                <a:solidFill>
                  <a:schemeClr val="tx1"/>
                </a:solidFill>
                <a:latin typeface="Century Gothic" panose="020B0502020202020204" pitchFamily="34" charset="0"/>
                <a:cs typeface="Gotham Bold" pitchFamily="50" charset="0"/>
              </a:rPr>
              <a:t> AFS rules are:</a:t>
            </a:r>
          </a:p>
        </p:txBody>
      </p:sp>
      <p:pic>
        <p:nvPicPr>
          <p:cNvPr id="5" name="Picture 2" descr="C:\Users\FWeelden\Pictures\no driving.png">
            <a:extLst>
              <a:ext uri="{FF2B5EF4-FFF2-40B4-BE49-F238E27FC236}">
                <a16:creationId xmlns:a16="http://schemas.microsoft.com/office/drawing/2014/main" id="{11A1B69C-9312-418B-BF72-4777E6D57806}"/>
              </a:ext>
            </a:extLst>
          </p:cNvPr>
          <p:cNvPicPr>
            <a:picLocks noChangeAspect="1" noChangeArrowheads="1"/>
          </p:cNvPicPr>
          <p:nvPr/>
        </p:nvPicPr>
        <p:blipFill>
          <a:blip r:embed="rId3" cstate="print"/>
          <a:srcRect/>
          <a:stretch>
            <a:fillRect/>
          </a:stretch>
        </p:blipFill>
        <p:spPr>
          <a:xfrm>
            <a:off x="1173480" y="243840"/>
            <a:ext cx="2438400" cy="2438400"/>
          </a:xfrm>
          <a:prstGeom prst="rect">
            <a:avLst/>
          </a:prstGeom>
          <a:noFill/>
        </p:spPr>
      </p:pic>
      <p:pic>
        <p:nvPicPr>
          <p:cNvPr id="6" name="Picture 4" descr="C:\Users\FWeelden\Pictures\no hitchhiking.png">
            <a:extLst>
              <a:ext uri="{FF2B5EF4-FFF2-40B4-BE49-F238E27FC236}">
                <a16:creationId xmlns:a16="http://schemas.microsoft.com/office/drawing/2014/main" id="{456E86F3-16D5-45FF-B808-867A908B9EEC}"/>
              </a:ext>
            </a:extLst>
          </p:cNvPr>
          <p:cNvPicPr>
            <a:picLocks noChangeAspect="1" noChangeArrowheads="1"/>
          </p:cNvPicPr>
          <p:nvPr/>
        </p:nvPicPr>
        <p:blipFill>
          <a:blip r:embed="rId4" cstate="print"/>
          <a:srcRect/>
          <a:stretch>
            <a:fillRect/>
          </a:stretch>
        </p:blipFill>
        <p:spPr>
          <a:xfrm>
            <a:off x="8121968" y="243840"/>
            <a:ext cx="3048000" cy="2438400"/>
          </a:xfrm>
          <a:prstGeom prst="rect">
            <a:avLst/>
          </a:prstGeom>
          <a:noFill/>
          <a:ln w="12700">
            <a:miter lim="400000"/>
          </a:ln>
        </p:spPr>
      </p:pic>
      <p:pic>
        <p:nvPicPr>
          <p:cNvPr id="7" name="Picture 3" descr="C:\Users\FWeelden\Pictures\no drugs.jpg">
            <a:extLst>
              <a:ext uri="{FF2B5EF4-FFF2-40B4-BE49-F238E27FC236}">
                <a16:creationId xmlns:a16="http://schemas.microsoft.com/office/drawing/2014/main" id="{ECD1586D-AD51-4403-A544-1E3294795DB3}"/>
              </a:ext>
            </a:extLst>
          </p:cNvPr>
          <p:cNvPicPr>
            <a:picLocks noChangeAspect="1" noChangeArrowheads="1"/>
          </p:cNvPicPr>
          <p:nvPr/>
        </p:nvPicPr>
        <p:blipFill>
          <a:blip r:embed="rId5" cstate="print"/>
          <a:srcRect/>
          <a:stretch>
            <a:fillRect/>
          </a:stretch>
        </p:blipFill>
        <p:spPr bwMode="auto">
          <a:xfrm>
            <a:off x="4609624" y="243840"/>
            <a:ext cx="2514600" cy="2514600"/>
          </a:xfrm>
          <a:prstGeom prst="rect">
            <a:avLst/>
          </a:prstGeom>
          <a:noFill/>
          <a:ln w="9525">
            <a:noFill/>
            <a:miter lim="800000"/>
            <a:headEnd/>
            <a:tailEnd/>
          </a:ln>
        </p:spPr>
      </p:pic>
      <p:sp>
        <p:nvSpPr>
          <p:cNvPr id="8" name="TextBox 7">
            <a:extLst>
              <a:ext uri="{FF2B5EF4-FFF2-40B4-BE49-F238E27FC236}">
                <a16:creationId xmlns:a16="http://schemas.microsoft.com/office/drawing/2014/main" id="{025CC184-304E-4CD0-95C2-88FC886132EA}"/>
              </a:ext>
            </a:extLst>
          </p:cNvPr>
          <p:cNvSpPr txBox="1">
            <a:spLocks noChangeArrowheads="1"/>
          </p:cNvSpPr>
          <p:nvPr/>
        </p:nvSpPr>
        <p:spPr bwMode="auto">
          <a:xfrm>
            <a:off x="1363181" y="2953406"/>
            <a:ext cx="1600200"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Driving</a:t>
            </a:r>
          </a:p>
        </p:txBody>
      </p:sp>
      <p:sp>
        <p:nvSpPr>
          <p:cNvPr id="9" name="TextBox 8">
            <a:extLst>
              <a:ext uri="{FF2B5EF4-FFF2-40B4-BE49-F238E27FC236}">
                <a16:creationId xmlns:a16="http://schemas.microsoft.com/office/drawing/2014/main" id="{93722893-E1D2-43B4-A82A-A9FFA818625E}"/>
              </a:ext>
            </a:extLst>
          </p:cNvPr>
          <p:cNvSpPr txBox="1">
            <a:spLocks noChangeArrowheads="1"/>
          </p:cNvSpPr>
          <p:nvPr/>
        </p:nvSpPr>
        <p:spPr bwMode="auto">
          <a:xfrm>
            <a:off x="4349047" y="2953406"/>
            <a:ext cx="3361590" cy="147732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Drugs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*This includes associating with people who use drugs and/or being in situations where drugs are present!*</a:t>
            </a:r>
          </a:p>
        </p:txBody>
      </p:sp>
      <p:sp>
        <p:nvSpPr>
          <p:cNvPr id="10" name="TextBox 9">
            <a:extLst>
              <a:ext uri="{FF2B5EF4-FFF2-40B4-BE49-F238E27FC236}">
                <a16:creationId xmlns:a16="http://schemas.microsoft.com/office/drawing/2014/main" id="{F364C1E8-6505-4F30-9C92-6F611A15E113}"/>
              </a:ext>
            </a:extLst>
          </p:cNvPr>
          <p:cNvSpPr txBox="1">
            <a:spLocks noChangeArrowheads="1"/>
          </p:cNvSpPr>
          <p:nvPr/>
        </p:nvSpPr>
        <p:spPr bwMode="auto">
          <a:xfrm>
            <a:off x="8738712" y="2900632"/>
            <a:ext cx="1814512"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Hitchhiking</a:t>
            </a:r>
          </a:p>
        </p:txBody>
      </p:sp>
    </p:spTree>
    <p:extLst>
      <p:ext uri="{BB962C8B-B14F-4D97-AF65-F5344CB8AC3E}">
        <p14:creationId xmlns:p14="http://schemas.microsoft.com/office/powerpoint/2010/main" val="2143196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00100" rtl="0" fontAlgn="auto" latinLnBrk="0" hangingPunct="0">
          <a:lnSpc>
            <a:spcPct val="12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1597</Words>
  <Application>Microsoft Office PowerPoint</Application>
  <PresentationFormat>Widescreen</PresentationFormat>
  <Paragraphs>155</Paragraphs>
  <Slides>14</Slides>
  <Notes>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14</vt:i4>
      </vt:variant>
    </vt:vector>
  </HeadingPairs>
  <TitlesOfParts>
    <vt:vector size="30" baseType="lpstr">
      <vt:lpstr>Arial</vt:lpstr>
      <vt:lpstr>Arial Black</vt:lpstr>
      <vt:lpstr>Calibri</vt:lpstr>
      <vt:lpstr>Calibri Light</vt:lpstr>
      <vt:lpstr>Century Gothic</vt:lpstr>
      <vt:lpstr>Gotham Bold</vt:lpstr>
      <vt:lpstr>Gotham Medium</vt:lpstr>
      <vt:lpstr>Gotham-Medium</vt:lpstr>
      <vt:lpstr>Helvetica Light</vt:lpstr>
      <vt:lpstr>Lato Regular</vt:lpstr>
      <vt:lpstr>Montserrat-Light</vt:lpstr>
      <vt:lpstr>Montserrat-Regular</vt:lpstr>
      <vt:lpstr>Times New Roman</vt:lpstr>
      <vt:lpstr>Wingdings</vt:lpstr>
      <vt:lpstr>White</vt:lpstr>
      <vt:lpstr>2_Office Theme</vt:lpstr>
      <vt:lpstr>PowerPoint Presentation</vt:lpstr>
      <vt:lpstr>PowerPoint Presentation</vt:lpstr>
      <vt:lpstr>In what year was the AFS Exchange Program begun?</vt:lpstr>
      <vt:lpstr>PowerPoint Presentation</vt:lpstr>
      <vt:lpstr>PowerPoint Presentation</vt:lpstr>
      <vt:lpstr>What are the four (4) categories of the AFS Learning Goals?</vt:lpstr>
      <vt:lpstr>What are the four (4) components of Culture? </vt:lpstr>
      <vt:lpstr>What is the difference between a Stereotype and a Generalization?</vt:lpstr>
      <vt:lpstr>PowerPoint Presentation</vt:lpstr>
      <vt:lpstr>PowerPoint Presentation</vt:lpstr>
      <vt:lpstr>Can AFS guarantee academic credit while on program?</vt:lpstr>
      <vt:lpstr>AFS CHAIN OF COMMUNICATION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AFTERNOON SESSION: Parents &amp; Participants</dc:title>
  <dc:creator>Emily Kawasaki</dc:creator>
  <cp:lastModifiedBy>Emily Kawasaki</cp:lastModifiedBy>
  <cp:revision>103</cp:revision>
  <dcterms:created xsi:type="dcterms:W3CDTF">2016-11-13T19:47:57Z</dcterms:created>
  <dcterms:modified xsi:type="dcterms:W3CDTF">2018-06-07T21:33:23Z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