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46" r:id="rId3"/>
    <p:sldId id="347" r:id="rId4"/>
    <p:sldId id="348" r:id="rId5"/>
    <p:sldId id="350" r:id="rId6"/>
    <p:sldId id="352" r:id="rId7"/>
    <p:sldId id="353" r:id="rId8"/>
    <p:sldId id="349" r:id="rId9"/>
    <p:sldId id="34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727" autoAdjust="0"/>
  </p:normalViewPr>
  <p:slideViewPr>
    <p:cSldViewPr snapToGrid="0">
      <p:cViewPr varScale="1">
        <p:scale>
          <a:sx n="74" d="100"/>
          <a:sy n="74" d="100"/>
        </p:scale>
        <p:origin x="84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E40B-A02A-4D12-8B62-FC2C43E514E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57C62-94EF-4108-ADA0-E0E28BB4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3548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871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3637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68419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8219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n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8475984" y="8951119"/>
            <a:ext cx="190758" cy="1743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6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9509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2F37-71AD-4BA0-8DC6-E878F592D597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00074" y="6365240"/>
            <a:ext cx="242054" cy="221536"/>
          </a:xfrm>
        </p:spPr>
        <p:txBody>
          <a:bodyPr/>
          <a:lstStyle/>
          <a:p>
            <a:fld id="{3257BD09-4C58-4E69-BFD7-D6F91744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3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278F"/>
            </a:gs>
            <a:gs pos="0">
              <a:srgbClr val="ED145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F4BD-6190-41D4-A810-EF25167F69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8107-5608-4942-9842-C3D3CF18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278F"/>
            </a:gs>
            <a:gs pos="0">
              <a:srgbClr val="ED145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1000074" y="6365241"/>
            <a:ext cx="242054" cy="22153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410751">
              <a:lnSpc>
                <a:spcPct val="100000"/>
              </a:lnSpc>
              <a:defRPr sz="773">
                <a:solidFill>
                  <a:srgbClr val="838383"/>
                </a:solidFill>
                <a:latin typeface="Gotham-Medium"/>
                <a:ea typeface="Gotham-Medium"/>
                <a:cs typeface="Gotham-Medium"/>
                <a:sym typeface="Gotham-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/>
          <p:nvPr/>
        </p:nvSpPr>
        <p:spPr>
          <a:xfrm>
            <a:off x="889442" y="6258170"/>
            <a:ext cx="2019785" cy="39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lnSpc>
                <a:spcPts val="2500"/>
              </a:lnSpc>
              <a:defRPr sz="1100">
                <a:solidFill>
                  <a:srgbClr val="515152"/>
                </a:solidFill>
                <a:latin typeface="Montserrat-Light"/>
                <a:ea typeface="Montserrat-Light"/>
                <a:cs typeface="Montserrat-Light"/>
                <a:sym typeface="Montserrat-Light"/>
              </a:defRPr>
            </a:lvl1pPr>
          </a:lstStyle>
          <a:p>
            <a:r>
              <a:rPr sz="773"/>
              <a:t> © AFS Intercultural Programs, Inc. 2017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21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572967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1pPr>
      <a:lvl2pPr marL="885495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2pPr>
      <a:lvl3pPr marL="1198023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3pPr>
      <a:lvl4pPr marL="1510551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4pPr>
      <a:lvl5pPr marL="1823079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5pPr>
      <a:lvl6pPr marL="2135607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6pPr>
      <a:lvl7pPr marL="2448135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7pPr>
      <a:lvl8pPr marL="2760663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8pPr>
      <a:lvl9pPr marL="3073191" marR="0" indent="-572967" algn="l" defTabSz="32145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75000"/>
        <a:buFontTx/>
        <a:buChar char="•"/>
        <a:tabLst/>
        <a:defRPr sz="4640" b="0" i="0" u="none" strike="noStrike" cap="none" spc="-93" baseline="0">
          <a:ln>
            <a:noFill/>
          </a:ln>
          <a:solidFill>
            <a:srgbClr val="FFFFFF"/>
          </a:solidFill>
          <a:uFillTx/>
          <a:latin typeface="Montserrat-Regular"/>
          <a:ea typeface="Montserrat-Regular"/>
          <a:cs typeface="Montserrat-Regular"/>
          <a:sym typeface="Montserrat-Regular"/>
        </a:defRPr>
      </a:lvl9pPr>
    </p:bodyStyle>
    <p:otherStyle>
      <a:lvl1pPr marL="0" marR="0" indent="0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1pPr>
      <a:lvl2pPr marL="0" marR="0" indent="241093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2pPr>
      <a:lvl3pPr marL="0" marR="0" indent="482186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3pPr>
      <a:lvl4pPr marL="0" marR="0" indent="723279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4pPr>
      <a:lvl5pPr marL="0" marR="0" indent="964372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5pPr>
      <a:lvl6pPr marL="0" marR="0" indent="1205465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6pPr>
      <a:lvl7pPr marL="0" marR="0" indent="1446558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7pPr>
      <a:lvl8pPr marL="0" marR="0" indent="1687651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8pPr>
      <a:lvl9pPr marL="0" marR="0" indent="1928744" algn="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8ECCDD-343C-41D2-849D-255DDFB4C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3F5C49-3A55-428F-A8B3-1AD2D682E242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39C24-CCA9-4B49-8696-04CCDECB0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11973"/>
          <a:stretch/>
        </p:blipFill>
        <p:spPr>
          <a:xfrm>
            <a:off x="0" y="-1"/>
            <a:ext cx="6843486" cy="4868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492609-B8FB-4C01-A3D0-9E0ED20A43EA}"/>
              </a:ext>
            </a:extLst>
          </p:cNvPr>
          <p:cNvSpPr/>
          <p:nvPr/>
        </p:nvSpPr>
        <p:spPr>
          <a:xfrm>
            <a:off x="6946900" y="128680"/>
            <a:ext cx="480150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 US, your family is close-knit, but people don’t hug or touch each other much.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your host family, people seem to always be touching each other.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host brother always puts his arm around you in public places.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host mother holds your arm when out for a walk.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of this physical contact feels strange to you.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9F3E1FB-A61C-4699-AC7A-BBE11A667E70}"/>
              </a:ext>
            </a:extLst>
          </p:cNvPr>
          <p:cNvSpPr txBox="1">
            <a:spLocks/>
          </p:cNvSpPr>
          <p:nvPr/>
        </p:nvSpPr>
        <p:spPr>
          <a:xfrm>
            <a:off x="1917700" y="5722130"/>
            <a:ext cx="5969000" cy="6532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dirty="0">
                <a:latin typeface="Arial Black" panose="020B0A04020102020204" pitchFamily="34" charset="0"/>
                <a:cs typeface="Gotham Bold" pitchFamily="50" charset="0"/>
              </a:rPr>
              <a:t>TOUCHY-FEELY</a:t>
            </a:r>
          </a:p>
        </p:txBody>
      </p:sp>
    </p:spTree>
    <p:extLst>
      <p:ext uri="{BB962C8B-B14F-4D97-AF65-F5344CB8AC3E}">
        <p14:creationId xmlns:p14="http://schemas.microsoft.com/office/powerpoint/2010/main" val="19006644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ED68F3-25F0-493F-B76E-3E4A25C60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EB37A0-BDA6-4AF8-A152-41CD81C39685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A1412F-21B9-42CB-93D3-CFCF2EC54AD9}"/>
              </a:ext>
            </a:extLst>
          </p:cNvPr>
          <p:cNvSpPr txBox="1">
            <a:spLocks/>
          </p:cNvSpPr>
          <p:nvPr/>
        </p:nvSpPr>
        <p:spPr>
          <a:xfrm>
            <a:off x="825500" y="5500357"/>
            <a:ext cx="8204199" cy="8183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cap="all" dirty="0">
                <a:latin typeface="Arial Black" panose="020B0A04020102020204" pitchFamily="34" charset="0"/>
                <a:cs typeface="Gotham Bold" pitchFamily="50" charset="0"/>
              </a:rPr>
              <a:t>It’s a Religious Thing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A8C88-752B-4455-BE54-0E79771E87EC}"/>
              </a:ext>
            </a:extLst>
          </p:cNvPr>
          <p:cNvSpPr/>
          <p:nvPr/>
        </p:nvSpPr>
        <p:spPr>
          <a:xfrm>
            <a:off x="7150100" y="203200"/>
            <a:ext cx="4508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US, you do not go to church very often.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host family is very religious.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attend religious services each week.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would rather not spend the time.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Besides, you don’t understand the service anyway.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0A79-4247-4213-B73E-2D76EC5E6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035918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04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8FA33C-1723-4A27-ADD5-DA32A0952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A7A3EA-9E7E-4C70-9A0A-D42192442149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96F784A-9C23-4973-88AB-B10D2C39EC17}"/>
              </a:ext>
            </a:extLst>
          </p:cNvPr>
          <p:cNvSpPr txBox="1">
            <a:spLocks/>
          </p:cNvSpPr>
          <p:nvPr/>
        </p:nvSpPr>
        <p:spPr>
          <a:xfrm>
            <a:off x="2213212" y="5628080"/>
            <a:ext cx="5098576" cy="56292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dirty="0">
                <a:latin typeface="Arial Black" panose="020B0A04020102020204" pitchFamily="34" charset="0"/>
                <a:cs typeface="Gotham Bold" pitchFamily="50" charset="0"/>
              </a:rPr>
              <a:t>Can’t Disconnect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7F94D-9331-4F67-8637-42A9C616E06C}"/>
              </a:ext>
            </a:extLst>
          </p:cNvPr>
          <p:cNvSpPr/>
          <p:nvPr/>
        </p:nvSpPr>
        <p:spPr>
          <a:xfrm>
            <a:off x="5756330" y="310782"/>
            <a:ext cx="6244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are getting along with your host family, but your family in the US misses you terribly.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mom has been texting you daily.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 your best friends back home keep sending you messages on WhatsApp and Snapchat.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really want to enjoy your AFS experience, but feel torn between the US and your host country.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81733-5C14-47CC-89D8-EAF2D0741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/>
          <a:stretch/>
        </p:blipFill>
        <p:spPr>
          <a:xfrm>
            <a:off x="0" y="0"/>
            <a:ext cx="5565648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025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ED68F3-25F0-493F-B76E-3E4A25C60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EB37A0-BDA6-4AF8-A152-41CD81C39685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8D8DE7-9E9C-4E8A-A7C9-430ABA1FABF6}"/>
              </a:ext>
            </a:extLst>
          </p:cNvPr>
          <p:cNvSpPr txBox="1">
            <a:spLocks/>
          </p:cNvSpPr>
          <p:nvPr/>
        </p:nvSpPr>
        <p:spPr>
          <a:xfrm>
            <a:off x="2271583" y="5537825"/>
            <a:ext cx="5185034" cy="7434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00000"/>
              </a:lnSpc>
            </a:pPr>
            <a:r>
              <a:rPr lang="en-US" sz="4000">
                <a:latin typeface="Arial Black" panose="020B0A04020102020204" pitchFamily="34" charset="0"/>
                <a:cs typeface="Gotham Bold" pitchFamily="50" charset="0"/>
              </a:rPr>
              <a:t>I Can’t Eat This</a:t>
            </a:r>
            <a:endParaRPr lang="en-US" sz="4000" dirty="0">
              <a:latin typeface="Arial Black" panose="020B0A04020102020204" pitchFamily="34" charset="0"/>
              <a:cs typeface="Gotham Bold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E51D22-3DA5-4BC7-B571-F2D80D765B12}"/>
              </a:ext>
            </a:extLst>
          </p:cNvPr>
          <p:cNvSpPr/>
          <p:nvPr/>
        </p:nvSpPr>
        <p:spPr>
          <a:xfrm>
            <a:off x="6464300" y="528914"/>
            <a:ext cx="5575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don’t consider yourself a picky eater, but you like to eat healthy foods.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host mother is trying to cook foods you might like.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But, everything seems greasy and not very appetizing.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You’re losing weight because you’re not eating.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D2B29-46A2-4CDD-B76B-984215264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5023"/>
          <a:stretch/>
        </p:blipFill>
        <p:spPr>
          <a:xfrm>
            <a:off x="0" y="0"/>
            <a:ext cx="6184900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6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3BCE8E-F626-4B33-860B-7DD232898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0BB6FF-212F-48A6-B570-4484DFE01402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33369-DDD1-43BB-90EA-2ABDF34D1B0A}"/>
              </a:ext>
            </a:extLst>
          </p:cNvPr>
          <p:cNvSpPr txBox="1">
            <a:spLocks/>
          </p:cNvSpPr>
          <p:nvPr/>
        </p:nvSpPr>
        <p:spPr>
          <a:xfrm>
            <a:off x="1425407" y="5562715"/>
            <a:ext cx="6102684" cy="6936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>
                <a:latin typeface="Arial Black" panose="020B0A04020102020204" pitchFamily="34" charset="0"/>
                <a:cs typeface="Gotham Bold" pitchFamily="50" charset="0"/>
              </a:rPr>
              <a:t>School Struggles</a:t>
            </a:r>
            <a:endParaRPr lang="en-US" sz="4000" kern="0" dirty="0">
              <a:latin typeface="Arial Black" panose="020B0A04020102020204" pitchFamily="34" charset="0"/>
              <a:cs typeface="Gotham Bold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3EDAE-3313-48AA-8563-425BFA8B3D48}"/>
              </a:ext>
            </a:extLst>
          </p:cNvPr>
          <p:cNvSpPr/>
          <p:nvPr/>
        </p:nvSpPr>
        <p:spPr>
          <a:xfrm>
            <a:off x="5966853" y="1003280"/>
            <a:ext cx="591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Learning the language of your host country is more difficult than you thought.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school subjects are over your head.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grades are awful.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are worried that this may impact your college chances at home.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2BDC7-C32C-4FA9-91CD-A29CECECD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r="16858"/>
          <a:stretch/>
        </p:blipFill>
        <p:spPr>
          <a:xfrm>
            <a:off x="0" y="0"/>
            <a:ext cx="5659906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574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8FA33C-1723-4A27-ADD5-DA32A0952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A7A3EA-9E7E-4C70-9A0A-D42192442149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2E624D-8ABE-4549-8D32-01CF23F940C3}"/>
              </a:ext>
            </a:extLst>
          </p:cNvPr>
          <p:cNvSpPr txBox="1">
            <a:spLocks/>
          </p:cNvSpPr>
          <p:nvPr/>
        </p:nvSpPr>
        <p:spPr>
          <a:xfrm>
            <a:off x="2467024" y="5487193"/>
            <a:ext cx="4870352" cy="8446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dirty="0">
                <a:latin typeface="Arial Black" panose="020B0A04020102020204" pitchFamily="34" charset="0"/>
                <a:cs typeface="Gotham Bold" pitchFamily="50" charset="0"/>
              </a:rPr>
              <a:t>Parent Problems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8F0D5-7669-4736-9A66-93F743470ABE}"/>
              </a:ext>
            </a:extLst>
          </p:cNvPr>
          <p:cNvSpPr/>
          <p:nvPr/>
        </p:nvSpPr>
        <p:spPr>
          <a:xfrm>
            <a:off x="6477000" y="310782"/>
            <a:ext cx="548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host parents do not approve of the friends you have chosen.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feel that your host parents are too protective and strict.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want to hang out with your friends after dinner, but your host parents won’t let you.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want to go shopping at the market alone, but your host family won’t let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BADE9-05D9-4B09-8611-EE171D09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96016" cy="4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9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ED68F3-25F0-493F-B76E-3E4A25C60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EB37A0-BDA6-4AF8-A152-41CD81C39685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77CA87-C116-4E9E-B805-D9B7510EC4F4}"/>
              </a:ext>
            </a:extLst>
          </p:cNvPr>
          <p:cNvSpPr txBox="1">
            <a:spLocks/>
          </p:cNvSpPr>
          <p:nvPr/>
        </p:nvSpPr>
        <p:spPr>
          <a:xfrm>
            <a:off x="2041225" y="5508295"/>
            <a:ext cx="5444001" cy="8024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dirty="0">
                <a:latin typeface="Arial Black" panose="020B0A04020102020204" pitchFamily="34" charset="0"/>
                <a:cs typeface="Gotham Bold" pitchFamily="50" charset="0"/>
              </a:rPr>
              <a:t>That’s my stuff!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0F15B-C942-4EA8-9244-7827FA9749F0}"/>
              </a:ext>
            </a:extLst>
          </p:cNvPr>
          <p:cNvSpPr/>
          <p:nvPr/>
        </p:nvSpPr>
        <p:spPr>
          <a:xfrm>
            <a:off x="7264400" y="228601"/>
            <a:ext cx="4584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12-year-old host brother is coming into your room and using your iPod.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host sister is borrowing your clothes without asking you.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close your bedroom door when you leave for school, but it’s always open when you get home from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C57E-6237-4CCE-8EFF-6C84825E4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0" y="28977"/>
            <a:ext cx="7264376" cy="48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5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8FA33C-1723-4A27-ADD5-DA32A0952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05" y="5341130"/>
            <a:ext cx="1560595" cy="11368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A7A3EA-9E7E-4C70-9A0A-D42192442149}"/>
              </a:ext>
            </a:extLst>
          </p:cNvPr>
          <p:cNvSpPr/>
          <p:nvPr/>
        </p:nvSpPr>
        <p:spPr>
          <a:xfrm>
            <a:off x="0" y="0"/>
            <a:ext cx="12192000" cy="48688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463030-5578-42FC-ADCE-C6F74C4B515A}"/>
              </a:ext>
            </a:extLst>
          </p:cNvPr>
          <p:cNvSpPr txBox="1">
            <a:spLocks/>
          </p:cNvSpPr>
          <p:nvPr/>
        </p:nvSpPr>
        <p:spPr>
          <a:xfrm>
            <a:off x="2447504" y="5579758"/>
            <a:ext cx="5717702" cy="65956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000" kern="0" dirty="0">
                <a:latin typeface="Arial Black" panose="020B0A04020102020204" pitchFamily="34" charset="0"/>
                <a:cs typeface="Gotham Bold" pitchFamily="50" charset="0"/>
              </a:rPr>
              <a:t>Safety Discussion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D0D2E-DDBA-4A3B-9583-E4F4D662B9D4}"/>
              </a:ext>
            </a:extLst>
          </p:cNvPr>
          <p:cNvSpPr/>
          <p:nvPr/>
        </p:nvSpPr>
        <p:spPr>
          <a:xfrm>
            <a:off x="476250" y="880038"/>
            <a:ext cx="11239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are some common risky behaviors or situations that affect teens in the US?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risky behaviors or situations might you have seen or experienced in the US?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could you handle those issues while you are on program?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the role of your natural parents in your safety and well-being while you are on exchange?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or what can help you to make safe choices or deal with the consequences of poor choices?</a:t>
            </a:r>
          </a:p>
        </p:txBody>
      </p:sp>
    </p:spTree>
    <p:extLst>
      <p:ext uri="{BB962C8B-B14F-4D97-AF65-F5344CB8AC3E}">
        <p14:creationId xmlns:p14="http://schemas.microsoft.com/office/powerpoint/2010/main" val="84453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001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470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Gotham Bold</vt:lpstr>
      <vt:lpstr>Gotham-Medium</vt:lpstr>
      <vt:lpstr>Helvetica Light</vt:lpstr>
      <vt:lpstr>Montserrat-Light</vt:lpstr>
      <vt:lpstr>Montserrat-Regular</vt:lpstr>
      <vt:lpstr>Office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Pre-Departure Orientation</dc:title>
  <dc:creator>Emily Kawasaki</dc:creator>
  <cp:lastModifiedBy>Emily Kawasaki</cp:lastModifiedBy>
  <cp:revision>61</cp:revision>
  <dcterms:created xsi:type="dcterms:W3CDTF">2016-11-12T15:45:19Z</dcterms:created>
  <dcterms:modified xsi:type="dcterms:W3CDTF">2018-04-04T18:17:25Z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