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  <p:sldMasterId id="2147483661" r:id="rId5"/>
  </p:sldMasterIdLst>
  <p:notesMasterIdLst>
    <p:notesMasterId r:id="rId27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2" r:id="rId21"/>
    <p:sldId id="273" r:id="rId22"/>
    <p:sldId id="274" r:id="rId23"/>
    <p:sldId id="275" r:id="rId24"/>
    <p:sldId id="276" r:id="rId25"/>
    <p:sldId id="271" r:id="rId26"/>
  </p:sldIdLst>
  <p:sldSz cx="12192000" cy="6858000"/>
  <p:notesSz cx="6881813" cy="92964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Lato" panose="020F0502020204030203" pitchFamily="34" charset="0"/>
      <p:regular r:id="rId34"/>
      <p:bold r:id="rId35"/>
      <p:italic r:id="rId36"/>
      <p:boldItalic r:id="rId37"/>
    </p:embeddedFont>
    <p:embeddedFont>
      <p:font typeface="Lato Light" panose="020F0502020204030203" pitchFamily="34" charset="0"/>
      <p:regular r:id="rId38"/>
      <p:bold r:id="rId39"/>
      <p:italic r:id="rId40"/>
      <p:boldItalic r:id="rId41"/>
    </p:embeddedFont>
    <p:embeddedFont>
      <p:font typeface="Montserrat" panose="00000500000000000000" pitchFamily="2" charset="0"/>
      <p:regular r:id="rId42"/>
      <p:bold r:id="rId43"/>
      <p:italic r:id="rId44"/>
      <p:boldItalic r:id="rId45"/>
    </p:embeddedFont>
    <p:embeddedFont>
      <p:font typeface="Montserrat Light" panose="00000400000000000000" pitchFamily="2" charset="0"/>
      <p:regular r:id="rId46"/>
      <p:bold r:id="rId47"/>
      <p:italic r:id="rId48"/>
      <p:boldItalic r:id="rId49"/>
    </p:embeddedFont>
    <p:embeddedFont>
      <p:font typeface="Segoe UI" panose="020B0502040204020203" pitchFamily="34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4" roundtripDataSignature="AMtx7mjwAWg22nrTcHWbAwhHocFT+YNw9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12.fntdata"/><Relationship Id="rId21" Type="http://schemas.openxmlformats.org/officeDocument/2006/relationships/slide" Target="slides/slide16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font" Target="fonts/font23.fntdata"/><Relationship Id="rId55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font" Target="fonts/font2.fntdata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font" Target="fonts/font26.fntdata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56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font" Target="fonts/font24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5.xml"/><Relationship Id="rId41" Type="http://schemas.openxmlformats.org/officeDocument/2006/relationships/font" Target="fonts/font14.fntdata"/><Relationship Id="rId54" Type="http://customschemas.google.com/relationships/presentationmetadata" Target="meta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Relationship Id="rId57" Type="http://schemas.openxmlformats.org/officeDocument/2006/relationships/theme" Target="theme/theme1.xml"/><Relationship Id="rId10" Type="http://schemas.openxmlformats.org/officeDocument/2006/relationships/slide" Target="slides/slide5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font" Target="fonts/font25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F90F9D-6ADF-441C-8439-9C38DEACEA03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EACDD80-911F-4443-B34C-5D76F5BB0896}">
      <dgm:prSet/>
      <dgm:spPr/>
      <dgm:t>
        <a:bodyPr/>
        <a:lstStyle/>
        <a:p>
          <a:r>
            <a:rPr lang="en-US"/>
            <a:t>Peach Jar/Virtual Backpack</a:t>
          </a:r>
        </a:p>
      </dgm:t>
    </dgm:pt>
    <dgm:pt modelId="{3F4CC503-C276-45E8-9908-5DABE3C78372}" type="parTrans" cxnId="{8D063EE1-5A58-4089-876C-4BE2ABF35E6C}">
      <dgm:prSet/>
      <dgm:spPr/>
      <dgm:t>
        <a:bodyPr/>
        <a:lstStyle/>
        <a:p>
          <a:endParaRPr lang="en-US"/>
        </a:p>
      </dgm:t>
    </dgm:pt>
    <dgm:pt modelId="{13F30715-7E2B-4BA0-99FD-6161F5924FB6}" type="sibTrans" cxnId="{8D063EE1-5A58-4089-876C-4BE2ABF35E6C}">
      <dgm:prSet/>
      <dgm:spPr/>
      <dgm:t>
        <a:bodyPr/>
        <a:lstStyle/>
        <a:p>
          <a:endParaRPr lang="en-US"/>
        </a:p>
      </dgm:t>
    </dgm:pt>
    <dgm:pt modelId="{6AD53CA8-8341-4538-8763-68593AF78C5B}">
      <dgm:prSet/>
      <dgm:spPr/>
      <dgm:t>
        <a:bodyPr/>
        <a:lstStyle/>
        <a:p>
          <a:r>
            <a:rPr lang="en-US"/>
            <a:t>Share A Thon</a:t>
          </a:r>
        </a:p>
      </dgm:t>
    </dgm:pt>
    <dgm:pt modelId="{54DA751A-03D9-425A-926F-40707025F1F4}" type="parTrans" cxnId="{A2AA334E-8DDC-4CC9-81F9-CB5216C0C5D6}">
      <dgm:prSet/>
      <dgm:spPr/>
      <dgm:t>
        <a:bodyPr/>
        <a:lstStyle/>
        <a:p>
          <a:endParaRPr lang="en-US"/>
        </a:p>
      </dgm:t>
    </dgm:pt>
    <dgm:pt modelId="{AC7111B5-BC58-4CA4-8FB1-CB7CAB76CB34}" type="sibTrans" cxnId="{A2AA334E-8DDC-4CC9-81F9-CB5216C0C5D6}">
      <dgm:prSet/>
      <dgm:spPr/>
      <dgm:t>
        <a:bodyPr/>
        <a:lstStyle/>
        <a:p>
          <a:endParaRPr lang="en-US"/>
        </a:p>
      </dgm:t>
    </dgm:pt>
    <dgm:pt modelId="{15C5158C-F07B-4CE5-B6AA-053722665446}">
      <dgm:prSet/>
      <dgm:spPr/>
      <dgm:t>
        <a:bodyPr/>
        <a:lstStyle/>
        <a:p>
          <a:r>
            <a:rPr lang="en-US"/>
            <a:t>Host Family Virtual Gatherings (current families)</a:t>
          </a:r>
        </a:p>
      </dgm:t>
    </dgm:pt>
    <dgm:pt modelId="{957A17B1-CBD0-4E00-BC1B-FDBABB27913F}" type="parTrans" cxnId="{9BBF692A-83F8-40BA-8EC4-6DFAE1384795}">
      <dgm:prSet/>
      <dgm:spPr/>
      <dgm:t>
        <a:bodyPr/>
        <a:lstStyle/>
        <a:p>
          <a:endParaRPr lang="en-US"/>
        </a:p>
      </dgm:t>
    </dgm:pt>
    <dgm:pt modelId="{E8B6F865-FF2F-4A16-B6EA-20BA5B03F121}" type="sibTrans" cxnId="{9BBF692A-83F8-40BA-8EC4-6DFAE1384795}">
      <dgm:prSet/>
      <dgm:spPr/>
      <dgm:t>
        <a:bodyPr/>
        <a:lstStyle/>
        <a:p>
          <a:endParaRPr lang="en-US"/>
        </a:p>
      </dgm:t>
    </dgm:pt>
    <dgm:pt modelId="{43D45767-78F9-48FD-A8FD-F01495824F20}">
      <dgm:prSet/>
      <dgm:spPr/>
      <dgm:t>
        <a:bodyPr/>
        <a:lstStyle/>
        <a:p>
          <a:r>
            <a:rPr lang="en-US"/>
            <a:t>Ongoing Host Family Info Sessions (new families)</a:t>
          </a:r>
        </a:p>
      </dgm:t>
    </dgm:pt>
    <dgm:pt modelId="{BC6EA62D-68E0-4E20-934A-650427D6DB0D}" type="parTrans" cxnId="{41334E46-9DA4-4E3B-84EF-B99A88FA2F64}">
      <dgm:prSet/>
      <dgm:spPr/>
      <dgm:t>
        <a:bodyPr/>
        <a:lstStyle/>
        <a:p>
          <a:endParaRPr lang="en-US"/>
        </a:p>
      </dgm:t>
    </dgm:pt>
    <dgm:pt modelId="{C05DFB56-64E1-4AF4-85E6-3E83679DF35E}" type="sibTrans" cxnId="{41334E46-9DA4-4E3B-84EF-B99A88FA2F64}">
      <dgm:prSet/>
      <dgm:spPr/>
      <dgm:t>
        <a:bodyPr/>
        <a:lstStyle/>
        <a:p>
          <a:endParaRPr lang="en-US"/>
        </a:p>
      </dgm:t>
    </dgm:pt>
    <dgm:pt modelId="{2AA54C4F-0863-4305-BCF4-57A5F16164C1}">
      <dgm:prSet/>
      <dgm:spPr/>
      <dgm:t>
        <a:bodyPr/>
        <a:lstStyle/>
        <a:p>
          <a:r>
            <a:rPr lang="en-US"/>
            <a:t>Coordinating Volunteer Think Tanks</a:t>
          </a:r>
        </a:p>
      </dgm:t>
    </dgm:pt>
    <dgm:pt modelId="{5354D075-1EDE-4F43-8F81-A51C81F5E537}" type="parTrans" cxnId="{725C9447-2F68-48F2-8AFF-53885C2112AE}">
      <dgm:prSet/>
      <dgm:spPr/>
      <dgm:t>
        <a:bodyPr/>
        <a:lstStyle/>
        <a:p>
          <a:endParaRPr lang="en-US"/>
        </a:p>
      </dgm:t>
    </dgm:pt>
    <dgm:pt modelId="{18340EB9-D573-498C-AEA5-9D81FD808CA5}" type="sibTrans" cxnId="{725C9447-2F68-48F2-8AFF-53885C2112AE}">
      <dgm:prSet/>
      <dgm:spPr/>
      <dgm:t>
        <a:bodyPr/>
        <a:lstStyle/>
        <a:p>
          <a:endParaRPr lang="en-US"/>
        </a:p>
      </dgm:t>
    </dgm:pt>
    <dgm:pt modelId="{1E073B43-DBF8-43A6-AF3F-7A93923A5419}">
      <dgm:prSet/>
      <dgm:spPr/>
      <dgm:t>
        <a:bodyPr/>
        <a:lstStyle/>
        <a:p>
          <a:r>
            <a:rPr lang="en-US"/>
            <a:t>10X10/5X5 Challenge</a:t>
          </a:r>
        </a:p>
      </dgm:t>
    </dgm:pt>
    <dgm:pt modelId="{82D16CC0-4BBF-4C5B-A1D3-B2257760059A}" type="parTrans" cxnId="{D1DC2CE5-BCBF-4354-9E83-DD8727B0C5C3}">
      <dgm:prSet/>
      <dgm:spPr/>
      <dgm:t>
        <a:bodyPr/>
        <a:lstStyle/>
        <a:p>
          <a:endParaRPr lang="en-US"/>
        </a:p>
      </dgm:t>
    </dgm:pt>
    <dgm:pt modelId="{5CE3727A-06F5-4687-ACB5-A1034E52E943}" type="sibTrans" cxnId="{D1DC2CE5-BCBF-4354-9E83-DD8727B0C5C3}">
      <dgm:prSet/>
      <dgm:spPr/>
      <dgm:t>
        <a:bodyPr/>
        <a:lstStyle/>
        <a:p>
          <a:endParaRPr lang="en-US"/>
        </a:p>
      </dgm:t>
    </dgm:pt>
    <dgm:pt modelId="{59BFD1EE-8307-4E9C-9BC3-E2A6B1E12B47}">
      <dgm:prSet/>
      <dgm:spPr/>
      <dgm:t>
        <a:bodyPr/>
        <a:lstStyle/>
        <a:p>
          <a:r>
            <a:rPr lang="en-US"/>
            <a:t>Social Media/Google Ads</a:t>
          </a:r>
        </a:p>
      </dgm:t>
    </dgm:pt>
    <dgm:pt modelId="{04AB2C65-5542-427D-A190-35D512795110}" type="parTrans" cxnId="{38AFB9B7-61DF-4E80-8CA0-FFE138B8125E}">
      <dgm:prSet/>
      <dgm:spPr/>
      <dgm:t>
        <a:bodyPr/>
        <a:lstStyle/>
        <a:p>
          <a:endParaRPr lang="en-US"/>
        </a:p>
      </dgm:t>
    </dgm:pt>
    <dgm:pt modelId="{1C78B49A-CB84-490C-AA55-654FD1459B9C}" type="sibTrans" cxnId="{38AFB9B7-61DF-4E80-8CA0-FFE138B8125E}">
      <dgm:prSet/>
      <dgm:spPr/>
      <dgm:t>
        <a:bodyPr/>
        <a:lstStyle/>
        <a:p>
          <a:endParaRPr lang="en-US"/>
        </a:p>
      </dgm:t>
    </dgm:pt>
    <dgm:pt modelId="{C0766154-2A89-43CF-AF29-F52B47CE5C10}">
      <dgm:prSet/>
      <dgm:spPr/>
      <dgm:t>
        <a:bodyPr/>
        <a:lstStyle/>
        <a:p>
          <a:r>
            <a:rPr lang="en-US"/>
            <a:t>Phone-A-Thon</a:t>
          </a:r>
        </a:p>
      </dgm:t>
    </dgm:pt>
    <dgm:pt modelId="{6C2A450E-4036-422C-9B35-DB9098FE35C8}" type="parTrans" cxnId="{16206AD6-822E-4946-986F-6E938E329C35}">
      <dgm:prSet/>
      <dgm:spPr/>
      <dgm:t>
        <a:bodyPr/>
        <a:lstStyle/>
        <a:p>
          <a:endParaRPr lang="en-US"/>
        </a:p>
      </dgm:t>
    </dgm:pt>
    <dgm:pt modelId="{FEAA59CD-EB9C-47DD-BE3C-9A231EACEC30}" type="sibTrans" cxnId="{16206AD6-822E-4946-986F-6E938E329C35}">
      <dgm:prSet/>
      <dgm:spPr/>
      <dgm:t>
        <a:bodyPr/>
        <a:lstStyle/>
        <a:p>
          <a:endParaRPr lang="en-US"/>
        </a:p>
      </dgm:t>
    </dgm:pt>
    <dgm:pt modelId="{91025FA7-F7C8-49E8-BD1C-708A2F08F8F7}" type="pres">
      <dgm:prSet presAssocID="{A9F90F9D-6ADF-441C-8439-9C38DEACEA03}" presName="linear" presStyleCnt="0">
        <dgm:presLayoutVars>
          <dgm:animLvl val="lvl"/>
          <dgm:resizeHandles val="exact"/>
        </dgm:presLayoutVars>
      </dgm:prSet>
      <dgm:spPr/>
    </dgm:pt>
    <dgm:pt modelId="{9394F7CF-4304-4065-A421-78D7C1AD3873}" type="pres">
      <dgm:prSet presAssocID="{FEACDD80-911F-4443-B34C-5D76F5BB0896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CF43ED9E-435F-4BCF-BE27-A60703934AC5}" type="pres">
      <dgm:prSet presAssocID="{13F30715-7E2B-4BA0-99FD-6161F5924FB6}" presName="spacer" presStyleCnt="0"/>
      <dgm:spPr/>
    </dgm:pt>
    <dgm:pt modelId="{3241E583-B0CE-4950-A68A-4EDA296819A7}" type="pres">
      <dgm:prSet presAssocID="{6AD53CA8-8341-4538-8763-68593AF78C5B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DDC74CED-4A3A-4C27-84AE-77255F3C9772}" type="pres">
      <dgm:prSet presAssocID="{AC7111B5-BC58-4CA4-8FB1-CB7CAB76CB34}" presName="spacer" presStyleCnt="0"/>
      <dgm:spPr/>
    </dgm:pt>
    <dgm:pt modelId="{65F731F1-5447-4001-B542-3B87B67440BC}" type="pres">
      <dgm:prSet presAssocID="{15C5158C-F07B-4CE5-B6AA-053722665446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D9ED9168-771E-4A6B-A854-E0D175DFBBF4}" type="pres">
      <dgm:prSet presAssocID="{E8B6F865-FF2F-4A16-B6EA-20BA5B03F121}" presName="spacer" presStyleCnt="0"/>
      <dgm:spPr/>
    </dgm:pt>
    <dgm:pt modelId="{2A1EB679-08A4-4D80-A4D7-0564A099A382}" type="pres">
      <dgm:prSet presAssocID="{43D45767-78F9-48FD-A8FD-F01495824F20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C4571AA4-60E0-42A4-85A7-579C41FFEFF9}" type="pres">
      <dgm:prSet presAssocID="{C05DFB56-64E1-4AF4-85E6-3E83679DF35E}" presName="spacer" presStyleCnt="0"/>
      <dgm:spPr/>
    </dgm:pt>
    <dgm:pt modelId="{03912930-9710-4209-AE07-A3D1F12DC6AB}" type="pres">
      <dgm:prSet presAssocID="{2AA54C4F-0863-4305-BCF4-57A5F16164C1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6ECC802F-3007-40D7-ADDC-7AF60CCAF655}" type="pres">
      <dgm:prSet presAssocID="{18340EB9-D573-498C-AEA5-9D81FD808CA5}" presName="spacer" presStyleCnt="0"/>
      <dgm:spPr/>
    </dgm:pt>
    <dgm:pt modelId="{9518A397-A21B-40A4-8944-E71B7D81E887}" type="pres">
      <dgm:prSet presAssocID="{1E073B43-DBF8-43A6-AF3F-7A93923A5419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31E8B00B-27ED-4B6F-AA08-2584A9BC53D9}" type="pres">
      <dgm:prSet presAssocID="{5CE3727A-06F5-4687-ACB5-A1034E52E943}" presName="spacer" presStyleCnt="0"/>
      <dgm:spPr/>
    </dgm:pt>
    <dgm:pt modelId="{34A0EF03-2F8E-4FC1-B62C-5C1836A0D38E}" type="pres">
      <dgm:prSet presAssocID="{59BFD1EE-8307-4E9C-9BC3-E2A6B1E12B47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CDBA5A54-62AC-4910-8E1B-FD3AD6969D65}" type="pres">
      <dgm:prSet presAssocID="{1C78B49A-CB84-490C-AA55-654FD1459B9C}" presName="spacer" presStyleCnt="0"/>
      <dgm:spPr/>
    </dgm:pt>
    <dgm:pt modelId="{DC06698B-F18C-422E-86E0-0237C2575BE8}" type="pres">
      <dgm:prSet presAssocID="{C0766154-2A89-43CF-AF29-F52B47CE5C10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A39BEE08-A5D6-4790-B85B-2D679278B17D}" type="presOf" srcId="{6AD53CA8-8341-4538-8763-68593AF78C5B}" destId="{3241E583-B0CE-4950-A68A-4EDA296819A7}" srcOrd="0" destOrd="0" presId="urn:microsoft.com/office/officeart/2005/8/layout/vList2"/>
    <dgm:cxn modelId="{8709BC0B-E8D3-49D3-9E8C-EC84D657A478}" type="presOf" srcId="{C0766154-2A89-43CF-AF29-F52B47CE5C10}" destId="{DC06698B-F18C-422E-86E0-0237C2575BE8}" srcOrd="0" destOrd="0" presId="urn:microsoft.com/office/officeart/2005/8/layout/vList2"/>
    <dgm:cxn modelId="{50A23510-8A25-4420-932E-45C9D2A50BF7}" type="presOf" srcId="{1E073B43-DBF8-43A6-AF3F-7A93923A5419}" destId="{9518A397-A21B-40A4-8944-E71B7D81E887}" srcOrd="0" destOrd="0" presId="urn:microsoft.com/office/officeart/2005/8/layout/vList2"/>
    <dgm:cxn modelId="{EE54FD11-AF70-45B9-871E-959488DB7011}" type="presOf" srcId="{15C5158C-F07B-4CE5-B6AA-053722665446}" destId="{65F731F1-5447-4001-B542-3B87B67440BC}" srcOrd="0" destOrd="0" presId="urn:microsoft.com/office/officeart/2005/8/layout/vList2"/>
    <dgm:cxn modelId="{1FDA8423-158F-4A84-9E84-883D4ED93338}" type="presOf" srcId="{FEACDD80-911F-4443-B34C-5D76F5BB0896}" destId="{9394F7CF-4304-4065-A421-78D7C1AD3873}" srcOrd="0" destOrd="0" presId="urn:microsoft.com/office/officeart/2005/8/layout/vList2"/>
    <dgm:cxn modelId="{9BBF692A-83F8-40BA-8EC4-6DFAE1384795}" srcId="{A9F90F9D-6ADF-441C-8439-9C38DEACEA03}" destId="{15C5158C-F07B-4CE5-B6AA-053722665446}" srcOrd="2" destOrd="0" parTransId="{957A17B1-CBD0-4E00-BC1B-FDBABB27913F}" sibTransId="{E8B6F865-FF2F-4A16-B6EA-20BA5B03F121}"/>
    <dgm:cxn modelId="{41334E46-9DA4-4E3B-84EF-B99A88FA2F64}" srcId="{A9F90F9D-6ADF-441C-8439-9C38DEACEA03}" destId="{43D45767-78F9-48FD-A8FD-F01495824F20}" srcOrd="3" destOrd="0" parTransId="{BC6EA62D-68E0-4E20-934A-650427D6DB0D}" sibTransId="{C05DFB56-64E1-4AF4-85E6-3E83679DF35E}"/>
    <dgm:cxn modelId="{725C9447-2F68-48F2-8AFF-53885C2112AE}" srcId="{A9F90F9D-6ADF-441C-8439-9C38DEACEA03}" destId="{2AA54C4F-0863-4305-BCF4-57A5F16164C1}" srcOrd="4" destOrd="0" parTransId="{5354D075-1EDE-4F43-8F81-A51C81F5E537}" sibTransId="{18340EB9-D573-498C-AEA5-9D81FD808CA5}"/>
    <dgm:cxn modelId="{A2AA334E-8DDC-4CC9-81F9-CB5216C0C5D6}" srcId="{A9F90F9D-6ADF-441C-8439-9C38DEACEA03}" destId="{6AD53CA8-8341-4538-8763-68593AF78C5B}" srcOrd="1" destOrd="0" parTransId="{54DA751A-03D9-425A-926F-40707025F1F4}" sibTransId="{AC7111B5-BC58-4CA4-8FB1-CB7CAB76CB34}"/>
    <dgm:cxn modelId="{47985C8C-60D1-47AC-9444-D80EB3801E59}" type="presOf" srcId="{43D45767-78F9-48FD-A8FD-F01495824F20}" destId="{2A1EB679-08A4-4D80-A4D7-0564A099A382}" srcOrd="0" destOrd="0" presId="urn:microsoft.com/office/officeart/2005/8/layout/vList2"/>
    <dgm:cxn modelId="{45D5D69D-9C3A-4664-94FB-E130C354F26E}" type="presOf" srcId="{59BFD1EE-8307-4E9C-9BC3-E2A6B1E12B47}" destId="{34A0EF03-2F8E-4FC1-B62C-5C1836A0D38E}" srcOrd="0" destOrd="0" presId="urn:microsoft.com/office/officeart/2005/8/layout/vList2"/>
    <dgm:cxn modelId="{E29A49B4-BB8C-4A63-8BA2-CA4049689851}" type="presOf" srcId="{2AA54C4F-0863-4305-BCF4-57A5F16164C1}" destId="{03912930-9710-4209-AE07-A3D1F12DC6AB}" srcOrd="0" destOrd="0" presId="urn:microsoft.com/office/officeart/2005/8/layout/vList2"/>
    <dgm:cxn modelId="{38AFB9B7-61DF-4E80-8CA0-FFE138B8125E}" srcId="{A9F90F9D-6ADF-441C-8439-9C38DEACEA03}" destId="{59BFD1EE-8307-4E9C-9BC3-E2A6B1E12B47}" srcOrd="6" destOrd="0" parTransId="{04AB2C65-5542-427D-A190-35D512795110}" sibTransId="{1C78B49A-CB84-490C-AA55-654FD1459B9C}"/>
    <dgm:cxn modelId="{34B53DC4-2374-4F4E-BA27-1706FBB84560}" type="presOf" srcId="{A9F90F9D-6ADF-441C-8439-9C38DEACEA03}" destId="{91025FA7-F7C8-49E8-BD1C-708A2F08F8F7}" srcOrd="0" destOrd="0" presId="urn:microsoft.com/office/officeart/2005/8/layout/vList2"/>
    <dgm:cxn modelId="{16206AD6-822E-4946-986F-6E938E329C35}" srcId="{A9F90F9D-6ADF-441C-8439-9C38DEACEA03}" destId="{C0766154-2A89-43CF-AF29-F52B47CE5C10}" srcOrd="7" destOrd="0" parTransId="{6C2A450E-4036-422C-9B35-DB9098FE35C8}" sibTransId="{FEAA59CD-EB9C-47DD-BE3C-9A231EACEC30}"/>
    <dgm:cxn modelId="{8D063EE1-5A58-4089-876C-4BE2ABF35E6C}" srcId="{A9F90F9D-6ADF-441C-8439-9C38DEACEA03}" destId="{FEACDD80-911F-4443-B34C-5D76F5BB0896}" srcOrd="0" destOrd="0" parTransId="{3F4CC503-C276-45E8-9908-5DABE3C78372}" sibTransId="{13F30715-7E2B-4BA0-99FD-6161F5924FB6}"/>
    <dgm:cxn modelId="{D1DC2CE5-BCBF-4354-9E83-DD8727B0C5C3}" srcId="{A9F90F9D-6ADF-441C-8439-9C38DEACEA03}" destId="{1E073B43-DBF8-43A6-AF3F-7A93923A5419}" srcOrd="5" destOrd="0" parTransId="{82D16CC0-4BBF-4C5B-A1D3-B2257760059A}" sibTransId="{5CE3727A-06F5-4687-ACB5-A1034E52E943}"/>
    <dgm:cxn modelId="{3E5BEE08-B4DA-43F9-810F-95945ADDD620}" type="presParOf" srcId="{91025FA7-F7C8-49E8-BD1C-708A2F08F8F7}" destId="{9394F7CF-4304-4065-A421-78D7C1AD3873}" srcOrd="0" destOrd="0" presId="urn:microsoft.com/office/officeart/2005/8/layout/vList2"/>
    <dgm:cxn modelId="{85860C75-2929-4C25-9D21-90365B6573AD}" type="presParOf" srcId="{91025FA7-F7C8-49E8-BD1C-708A2F08F8F7}" destId="{CF43ED9E-435F-4BCF-BE27-A60703934AC5}" srcOrd="1" destOrd="0" presId="urn:microsoft.com/office/officeart/2005/8/layout/vList2"/>
    <dgm:cxn modelId="{B191F588-07F0-4AC0-8872-A26C447AE202}" type="presParOf" srcId="{91025FA7-F7C8-49E8-BD1C-708A2F08F8F7}" destId="{3241E583-B0CE-4950-A68A-4EDA296819A7}" srcOrd="2" destOrd="0" presId="urn:microsoft.com/office/officeart/2005/8/layout/vList2"/>
    <dgm:cxn modelId="{059DEBAA-9654-4A85-A881-EED7F4C85B8E}" type="presParOf" srcId="{91025FA7-F7C8-49E8-BD1C-708A2F08F8F7}" destId="{DDC74CED-4A3A-4C27-84AE-77255F3C9772}" srcOrd="3" destOrd="0" presId="urn:microsoft.com/office/officeart/2005/8/layout/vList2"/>
    <dgm:cxn modelId="{88FF10F0-C664-4821-835A-3F71928729AD}" type="presParOf" srcId="{91025FA7-F7C8-49E8-BD1C-708A2F08F8F7}" destId="{65F731F1-5447-4001-B542-3B87B67440BC}" srcOrd="4" destOrd="0" presId="urn:microsoft.com/office/officeart/2005/8/layout/vList2"/>
    <dgm:cxn modelId="{448788DE-0895-4751-920C-F6AD06DEC689}" type="presParOf" srcId="{91025FA7-F7C8-49E8-BD1C-708A2F08F8F7}" destId="{D9ED9168-771E-4A6B-A854-E0D175DFBBF4}" srcOrd="5" destOrd="0" presId="urn:microsoft.com/office/officeart/2005/8/layout/vList2"/>
    <dgm:cxn modelId="{E32EA958-13D8-4A68-BF81-1E45B22DE2E2}" type="presParOf" srcId="{91025FA7-F7C8-49E8-BD1C-708A2F08F8F7}" destId="{2A1EB679-08A4-4D80-A4D7-0564A099A382}" srcOrd="6" destOrd="0" presId="urn:microsoft.com/office/officeart/2005/8/layout/vList2"/>
    <dgm:cxn modelId="{660505DE-9845-481C-B916-A574BF66367B}" type="presParOf" srcId="{91025FA7-F7C8-49E8-BD1C-708A2F08F8F7}" destId="{C4571AA4-60E0-42A4-85A7-579C41FFEFF9}" srcOrd="7" destOrd="0" presId="urn:microsoft.com/office/officeart/2005/8/layout/vList2"/>
    <dgm:cxn modelId="{E7CB1FC8-61AF-412F-8EA9-4286DB877F51}" type="presParOf" srcId="{91025FA7-F7C8-49E8-BD1C-708A2F08F8F7}" destId="{03912930-9710-4209-AE07-A3D1F12DC6AB}" srcOrd="8" destOrd="0" presId="urn:microsoft.com/office/officeart/2005/8/layout/vList2"/>
    <dgm:cxn modelId="{AAA3347F-EB45-4632-9786-7C547D891B99}" type="presParOf" srcId="{91025FA7-F7C8-49E8-BD1C-708A2F08F8F7}" destId="{6ECC802F-3007-40D7-ADDC-7AF60CCAF655}" srcOrd="9" destOrd="0" presId="urn:microsoft.com/office/officeart/2005/8/layout/vList2"/>
    <dgm:cxn modelId="{F0EC667A-42CA-49A7-BF78-BDE88BBF3A96}" type="presParOf" srcId="{91025FA7-F7C8-49E8-BD1C-708A2F08F8F7}" destId="{9518A397-A21B-40A4-8944-E71B7D81E887}" srcOrd="10" destOrd="0" presId="urn:microsoft.com/office/officeart/2005/8/layout/vList2"/>
    <dgm:cxn modelId="{3E50F9AB-4F41-4ACC-9883-ED3D157884D7}" type="presParOf" srcId="{91025FA7-F7C8-49E8-BD1C-708A2F08F8F7}" destId="{31E8B00B-27ED-4B6F-AA08-2584A9BC53D9}" srcOrd="11" destOrd="0" presId="urn:microsoft.com/office/officeart/2005/8/layout/vList2"/>
    <dgm:cxn modelId="{0D835647-EB14-45B1-8CA5-52F0337D9AFF}" type="presParOf" srcId="{91025FA7-F7C8-49E8-BD1C-708A2F08F8F7}" destId="{34A0EF03-2F8E-4FC1-B62C-5C1836A0D38E}" srcOrd="12" destOrd="0" presId="urn:microsoft.com/office/officeart/2005/8/layout/vList2"/>
    <dgm:cxn modelId="{488517AE-B149-4523-8802-9790C33743AB}" type="presParOf" srcId="{91025FA7-F7C8-49E8-BD1C-708A2F08F8F7}" destId="{CDBA5A54-62AC-4910-8E1B-FD3AD6969D65}" srcOrd="13" destOrd="0" presId="urn:microsoft.com/office/officeart/2005/8/layout/vList2"/>
    <dgm:cxn modelId="{BE3C79CA-5078-4A90-82AA-1B95FC8D62BE}" type="presParOf" srcId="{91025FA7-F7C8-49E8-BD1C-708A2F08F8F7}" destId="{DC06698B-F18C-422E-86E0-0237C2575BE8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486A96C-13E7-4853-97A2-EEE7197EB38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3F8EC2A-737D-49DE-82FE-D85B7F57D572}">
      <dgm:prSet/>
      <dgm:spPr/>
      <dgm:t>
        <a:bodyPr/>
        <a:lstStyle/>
        <a:p>
          <a:r>
            <a:rPr lang="en-US"/>
            <a:t>Minimum acceptable ELTIS score for CORE participants adjusted to </a:t>
          </a:r>
          <a:r>
            <a:rPr lang="en-US" b="1"/>
            <a:t>minimum 220 (ELTIS 1.0) / 689 (ELTIS 2.0)</a:t>
          </a:r>
          <a:endParaRPr lang="en-US"/>
        </a:p>
      </dgm:t>
    </dgm:pt>
    <dgm:pt modelId="{F7F2F164-FE40-49D9-B5E5-6C7ACBAB1810}" type="parTrans" cxnId="{5B126B9B-01D5-4216-BD11-356D984AC851}">
      <dgm:prSet/>
      <dgm:spPr/>
      <dgm:t>
        <a:bodyPr/>
        <a:lstStyle/>
        <a:p>
          <a:endParaRPr lang="en-US"/>
        </a:p>
      </dgm:t>
    </dgm:pt>
    <dgm:pt modelId="{0660A7D0-0EDB-47ED-9343-B7926CC63D9A}" type="sibTrans" cxnId="{5B126B9B-01D5-4216-BD11-356D984AC851}">
      <dgm:prSet/>
      <dgm:spPr/>
      <dgm:t>
        <a:bodyPr/>
        <a:lstStyle/>
        <a:p>
          <a:endParaRPr lang="en-US"/>
        </a:p>
      </dgm:t>
    </dgm:pt>
    <dgm:pt modelId="{C1C57716-4580-45F8-91EC-86E11307395C}">
      <dgm:prSet/>
      <dgm:spPr/>
      <dgm:t>
        <a:bodyPr/>
        <a:lstStyle/>
        <a:p>
          <a:r>
            <a:rPr lang="en-US"/>
            <a:t>Student applications are released on Monday’s and Friday’s each week</a:t>
          </a:r>
        </a:p>
      </dgm:t>
    </dgm:pt>
    <dgm:pt modelId="{349E57E2-3658-4E09-8CA4-3E3BC60E8DE5}" type="parTrans" cxnId="{42E6DC13-E446-459B-9D63-36884C77B28A}">
      <dgm:prSet/>
      <dgm:spPr/>
      <dgm:t>
        <a:bodyPr/>
        <a:lstStyle/>
        <a:p>
          <a:endParaRPr lang="en-US"/>
        </a:p>
      </dgm:t>
    </dgm:pt>
    <dgm:pt modelId="{DA306D21-C485-4D7A-A224-73C20CB47E00}" type="sibTrans" cxnId="{42E6DC13-E446-459B-9D63-36884C77B28A}">
      <dgm:prSet/>
      <dgm:spPr/>
      <dgm:t>
        <a:bodyPr/>
        <a:lstStyle/>
        <a:p>
          <a:endParaRPr lang="en-US"/>
        </a:p>
      </dgm:t>
    </dgm:pt>
    <dgm:pt modelId="{088F9C78-50B2-4533-9FE9-72976D8101F4}">
      <dgm:prSet/>
      <dgm:spPr/>
      <dgm:t>
        <a:bodyPr/>
        <a:lstStyle/>
        <a:p>
          <a:r>
            <a:rPr lang="en-US"/>
            <a:t>If a discrepancy is noted with regard to allergies, medical conditions, it can be submitted as a request to Hosting Operations by the RFS. </a:t>
          </a:r>
          <a:br>
            <a:rPr lang="en-US"/>
          </a:br>
          <a:r>
            <a:rPr lang="en-US"/>
            <a:t>For the “Dietary” tags (e.g., vegetarian, vegan, lactose intolerant, etc.) these should be applied by bio writer</a:t>
          </a:r>
        </a:p>
      </dgm:t>
    </dgm:pt>
    <dgm:pt modelId="{D74F605D-5820-41E0-80E8-A196C35CBBAF}" type="parTrans" cxnId="{661103B3-94DD-4AEB-8A68-AA80C56FBC0A}">
      <dgm:prSet/>
      <dgm:spPr/>
      <dgm:t>
        <a:bodyPr/>
        <a:lstStyle/>
        <a:p>
          <a:endParaRPr lang="en-US"/>
        </a:p>
      </dgm:t>
    </dgm:pt>
    <dgm:pt modelId="{AC7625D4-3714-43E9-881D-238CB3770992}" type="sibTrans" cxnId="{661103B3-94DD-4AEB-8A68-AA80C56FBC0A}">
      <dgm:prSet/>
      <dgm:spPr/>
      <dgm:t>
        <a:bodyPr/>
        <a:lstStyle/>
        <a:p>
          <a:endParaRPr lang="en-US"/>
        </a:p>
      </dgm:t>
    </dgm:pt>
    <dgm:pt modelId="{F40FFC3E-F4A6-43B6-B222-7BDA276DEE43}">
      <dgm:prSet/>
      <dgm:spPr/>
      <dgm:t>
        <a:bodyPr/>
        <a:lstStyle/>
        <a:p>
          <a:r>
            <a:rPr lang="en-US" b="1"/>
            <a:t>Supplemental paperwork: </a:t>
          </a:r>
          <a:r>
            <a:rPr lang="en-US"/>
            <a:t>Bio Sheet area is undergoing a slight change and update should be complete shortly. Look for a Hosting Operations announcement in </a:t>
          </a:r>
          <a:r>
            <a:rPr lang="en-US" err="1"/>
            <a:t>MyAFS</a:t>
          </a:r>
          <a:r>
            <a:rPr lang="en-US"/>
            <a:t> News to clarify both the </a:t>
          </a:r>
          <a:r>
            <a:rPr lang="en-US" err="1"/>
            <a:t>MyAFS</a:t>
          </a:r>
          <a:r>
            <a:rPr lang="en-US"/>
            <a:t> H&amp;L article about Search Terms and how to identify participants open to Supplemental Paperwork Placements.</a:t>
          </a:r>
        </a:p>
      </dgm:t>
    </dgm:pt>
    <dgm:pt modelId="{76C346E7-0BB2-49DE-B684-2EB3518E88E2}" type="parTrans" cxnId="{F4953A60-C6F3-4A03-A08D-EAC90ED670C7}">
      <dgm:prSet/>
      <dgm:spPr/>
      <dgm:t>
        <a:bodyPr/>
        <a:lstStyle/>
        <a:p>
          <a:endParaRPr lang="en-US"/>
        </a:p>
      </dgm:t>
    </dgm:pt>
    <dgm:pt modelId="{9B78FA6D-EEF4-4E7D-8DCD-8DF3EF22A709}" type="sibTrans" cxnId="{F4953A60-C6F3-4A03-A08D-EAC90ED670C7}">
      <dgm:prSet/>
      <dgm:spPr/>
      <dgm:t>
        <a:bodyPr/>
        <a:lstStyle/>
        <a:p>
          <a:endParaRPr lang="en-US"/>
        </a:p>
      </dgm:t>
    </dgm:pt>
    <dgm:pt modelId="{DE0E8497-DEC6-4CD2-9930-AFC37DA4B9BC}" type="pres">
      <dgm:prSet presAssocID="{E486A96C-13E7-4853-97A2-EEE7197EB38E}" presName="linear" presStyleCnt="0">
        <dgm:presLayoutVars>
          <dgm:animLvl val="lvl"/>
          <dgm:resizeHandles val="exact"/>
        </dgm:presLayoutVars>
      </dgm:prSet>
      <dgm:spPr/>
    </dgm:pt>
    <dgm:pt modelId="{6EE71D6D-00C0-4888-96E1-967FCF8B4799}" type="pres">
      <dgm:prSet presAssocID="{53F8EC2A-737D-49DE-82FE-D85B7F57D572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D7BBB5D9-427E-4FED-9834-BC30C66720EC}" type="pres">
      <dgm:prSet presAssocID="{0660A7D0-0EDB-47ED-9343-B7926CC63D9A}" presName="spacer" presStyleCnt="0"/>
      <dgm:spPr/>
    </dgm:pt>
    <dgm:pt modelId="{55BEC983-B92E-4A47-AF26-7DF9A2F7327F}" type="pres">
      <dgm:prSet presAssocID="{C1C57716-4580-45F8-91EC-86E11307395C}" presName="parentText" presStyleLbl="node1" presStyleIdx="1" presStyleCnt="4" custLinFactNeighborY="39125">
        <dgm:presLayoutVars>
          <dgm:chMax val="0"/>
          <dgm:bulletEnabled val="1"/>
        </dgm:presLayoutVars>
      </dgm:prSet>
      <dgm:spPr/>
    </dgm:pt>
    <dgm:pt modelId="{83348AF7-DA3C-4BA3-9E36-66DA4F63C291}" type="pres">
      <dgm:prSet presAssocID="{DA306D21-C485-4D7A-A224-73C20CB47E00}" presName="spacer" presStyleCnt="0"/>
      <dgm:spPr/>
    </dgm:pt>
    <dgm:pt modelId="{443DFEF2-5568-4E15-8316-2698F7FDE3D3}" type="pres">
      <dgm:prSet presAssocID="{088F9C78-50B2-4533-9FE9-72976D8101F4}" presName="parentText" presStyleLbl="node1" presStyleIdx="2" presStyleCnt="4" custLinFactNeighborY="96657">
        <dgm:presLayoutVars>
          <dgm:chMax val="0"/>
          <dgm:bulletEnabled val="1"/>
        </dgm:presLayoutVars>
      </dgm:prSet>
      <dgm:spPr/>
    </dgm:pt>
    <dgm:pt modelId="{2AE5E932-32D9-4E6D-B1E9-9ED0548511E0}" type="pres">
      <dgm:prSet presAssocID="{AC7625D4-3714-43E9-881D-238CB3770992}" presName="spacer" presStyleCnt="0"/>
      <dgm:spPr/>
    </dgm:pt>
    <dgm:pt modelId="{E0379A8C-8F9B-41B8-90F3-2B9C3C358391}" type="pres">
      <dgm:prSet presAssocID="{F40FFC3E-F4A6-43B6-B222-7BDA276DEE43}" presName="parentText" presStyleLbl="node1" presStyleIdx="3" presStyleCnt="4" custLinFactY="4845" custLinFactNeighborY="100000">
        <dgm:presLayoutVars>
          <dgm:chMax val="0"/>
          <dgm:bulletEnabled val="1"/>
        </dgm:presLayoutVars>
      </dgm:prSet>
      <dgm:spPr/>
    </dgm:pt>
  </dgm:ptLst>
  <dgm:cxnLst>
    <dgm:cxn modelId="{42E6DC13-E446-459B-9D63-36884C77B28A}" srcId="{E486A96C-13E7-4853-97A2-EEE7197EB38E}" destId="{C1C57716-4580-45F8-91EC-86E11307395C}" srcOrd="1" destOrd="0" parTransId="{349E57E2-3658-4E09-8CA4-3E3BC60E8DE5}" sibTransId="{DA306D21-C485-4D7A-A224-73C20CB47E00}"/>
    <dgm:cxn modelId="{3647ED31-823E-41FC-A7F5-ACAFEAB389DA}" type="presOf" srcId="{53F8EC2A-737D-49DE-82FE-D85B7F57D572}" destId="{6EE71D6D-00C0-4888-96E1-967FCF8B4799}" srcOrd="0" destOrd="0" presId="urn:microsoft.com/office/officeart/2005/8/layout/vList2"/>
    <dgm:cxn modelId="{F4953A60-C6F3-4A03-A08D-EAC90ED670C7}" srcId="{E486A96C-13E7-4853-97A2-EEE7197EB38E}" destId="{F40FFC3E-F4A6-43B6-B222-7BDA276DEE43}" srcOrd="3" destOrd="0" parTransId="{76C346E7-0BB2-49DE-B684-2EB3518E88E2}" sibTransId="{9B78FA6D-EEF4-4E7D-8DCD-8DF3EF22A709}"/>
    <dgm:cxn modelId="{5B126B9B-01D5-4216-BD11-356D984AC851}" srcId="{E486A96C-13E7-4853-97A2-EEE7197EB38E}" destId="{53F8EC2A-737D-49DE-82FE-D85B7F57D572}" srcOrd="0" destOrd="0" parTransId="{F7F2F164-FE40-49D9-B5E5-6C7ACBAB1810}" sibTransId="{0660A7D0-0EDB-47ED-9343-B7926CC63D9A}"/>
    <dgm:cxn modelId="{661103B3-94DD-4AEB-8A68-AA80C56FBC0A}" srcId="{E486A96C-13E7-4853-97A2-EEE7197EB38E}" destId="{088F9C78-50B2-4533-9FE9-72976D8101F4}" srcOrd="2" destOrd="0" parTransId="{D74F605D-5820-41E0-80E8-A196C35CBBAF}" sibTransId="{AC7625D4-3714-43E9-881D-238CB3770992}"/>
    <dgm:cxn modelId="{6B2568BB-4F16-4BE6-98D3-5A02385F105C}" type="presOf" srcId="{C1C57716-4580-45F8-91EC-86E11307395C}" destId="{55BEC983-B92E-4A47-AF26-7DF9A2F7327F}" srcOrd="0" destOrd="0" presId="urn:microsoft.com/office/officeart/2005/8/layout/vList2"/>
    <dgm:cxn modelId="{AF24C1D5-6D05-47F8-BB29-11B6258DF7EB}" type="presOf" srcId="{088F9C78-50B2-4533-9FE9-72976D8101F4}" destId="{443DFEF2-5568-4E15-8316-2698F7FDE3D3}" srcOrd="0" destOrd="0" presId="urn:microsoft.com/office/officeart/2005/8/layout/vList2"/>
    <dgm:cxn modelId="{17AB45F3-8269-42EE-BA96-319AF3217E45}" type="presOf" srcId="{E486A96C-13E7-4853-97A2-EEE7197EB38E}" destId="{DE0E8497-DEC6-4CD2-9930-AFC37DA4B9BC}" srcOrd="0" destOrd="0" presId="urn:microsoft.com/office/officeart/2005/8/layout/vList2"/>
    <dgm:cxn modelId="{006061FC-1E3A-490E-BABC-F4AA8812B341}" type="presOf" srcId="{F40FFC3E-F4A6-43B6-B222-7BDA276DEE43}" destId="{E0379A8C-8F9B-41B8-90F3-2B9C3C358391}" srcOrd="0" destOrd="0" presId="urn:microsoft.com/office/officeart/2005/8/layout/vList2"/>
    <dgm:cxn modelId="{91CDCB1E-D376-4045-9F39-6CA1B809BD32}" type="presParOf" srcId="{DE0E8497-DEC6-4CD2-9930-AFC37DA4B9BC}" destId="{6EE71D6D-00C0-4888-96E1-967FCF8B4799}" srcOrd="0" destOrd="0" presId="urn:microsoft.com/office/officeart/2005/8/layout/vList2"/>
    <dgm:cxn modelId="{B6192A95-27E2-4814-A9B0-2B03834FE5C6}" type="presParOf" srcId="{DE0E8497-DEC6-4CD2-9930-AFC37DA4B9BC}" destId="{D7BBB5D9-427E-4FED-9834-BC30C66720EC}" srcOrd="1" destOrd="0" presId="urn:microsoft.com/office/officeart/2005/8/layout/vList2"/>
    <dgm:cxn modelId="{5AED56CF-1F16-47DB-9AB6-BE3F9EB14942}" type="presParOf" srcId="{DE0E8497-DEC6-4CD2-9930-AFC37DA4B9BC}" destId="{55BEC983-B92E-4A47-AF26-7DF9A2F7327F}" srcOrd="2" destOrd="0" presId="urn:microsoft.com/office/officeart/2005/8/layout/vList2"/>
    <dgm:cxn modelId="{2EA9A044-32EE-4B95-9645-CC68BF100451}" type="presParOf" srcId="{DE0E8497-DEC6-4CD2-9930-AFC37DA4B9BC}" destId="{83348AF7-DA3C-4BA3-9E36-66DA4F63C291}" srcOrd="3" destOrd="0" presId="urn:microsoft.com/office/officeart/2005/8/layout/vList2"/>
    <dgm:cxn modelId="{85BE1797-A6E0-4045-8B8F-586F81B73F79}" type="presParOf" srcId="{DE0E8497-DEC6-4CD2-9930-AFC37DA4B9BC}" destId="{443DFEF2-5568-4E15-8316-2698F7FDE3D3}" srcOrd="4" destOrd="0" presId="urn:microsoft.com/office/officeart/2005/8/layout/vList2"/>
    <dgm:cxn modelId="{F2023A74-60D2-481D-B1FE-0EB44C1D116E}" type="presParOf" srcId="{DE0E8497-DEC6-4CD2-9930-AFC37DA4B9BC}" destId="{2AE5E932-32D9-4E6D-B1E9-9ED0548511E0}" srcOrd="5" destOrd="0" presId="urn:microsoft.com/office/officeart/2005/8/layout/vList2"/>
    <dgm:cxn modelId="{E54C1E9B-FA00-49AF-8AE1-D832B8812F8B}" type="presParOf" srcId="{DE0E8497-DEC6-4CD2-9930-AFC37DA4B9BC}" destId="{E0379A8C-8F9B-41B8-90F3-2B9C3C358391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9F90F9D-6ADF-441C-8439-9C38DEACEA03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E073B43-DBF8-43A6-AF3F-7A93923A5419}">
      <dgm:prSet/>
      <dgm:spPr/>
      <dgm:t>
        <a:bodyPr/>
        <a:lstStyle/>
        <a:p>
          <a:r>
            <a:rPr lang="en-US"/>
            <a:t>Students expected to start being released THIS WEEK!</a:t>
          </a:r>
        </a:p>
      </dgm:t>
    </dgm:pt>
    <dgm:pt modelId="{82D16CC0-4BBF-4C5B-A1D3-B2257760059A}" type="parTrans" cxnId="{D1DC2CE5-BCBF-4354-9E83-DD8727B0C5C3}">
      <dgm:prSet/>
      <dgm:spPr/>
      <dgm:t>
        <a:bodyPr/>
        <a:lstStyle/>
        <a:p>
          <a:endParaRPr lang="en-US"/>
        </a:p>
      </dgm:t>
    </dgm:pt>
    <dgm:pt modelId="{5CE3727A-06F5-4687-ACB5-A1034E52E943}" type="sibTrans" cxnId="{D1DC2CE5-BCBF-4354-9E83-DD8727B0C5C3}">
      <dgm:prSet/>
      <dgm:spPr/>
      <dgm:t>
        <a:bodyPr/>
        <a:lstStyle/>
        <a:p>
          <a:endParaRPr lang="en-US"/>
        </a:p>
      </dgm:t>
    </dgm:pt>
    <dgm:pt modelId="{59BFD1EE-8307-4E9C-9BC3-E2A6B1E12B47}">
      <dgm:prSet/>
      <dgm:spPr/>
      <dgm:t>
        <a:bodyPr/>
        <a:lstStyle/>
        <a:p>
          <a:r>
            <a:rPr lang="en-US"/>
            <a:t>-Roll Out</a:t>
          </a:r>
        </a:p>
      </dgm:t>
    </dgm:pt>
    <dgm:pt modelId="{04AB2C65-5542-427D-A190-35D512795110}" type="parTrans" cxnId="{38AFB9B7-61DF-4E80-8CA0-FFE138B8125E}">
      <dgm:prSet/>
      <dgm:spPr/>
      <dgm:t>
        <a:bodyPr/>
        <a:lstStyle/>
        <a:p>
          <a:endParaRPr lang="en-US"/>
        </a:p>
      </dgm:t>
    </dgm:pt>
    <dgm:pt modelId="{1C78B49A-CB84-490C-AA55-654FD1459B9C}" type="sibTrans" cxnId="{38AFB9B7-61DF-4E80-8CA0-FFE138B8125E}">
      <dgm:prSet/>
      <dgm:spPr/>
      <dgm:t>
        <a:bodyPr/>
        <a:lstStyle/>
        <a:p>
          <a:endParaRPr lang="en-US"/>
        </a:p>
      </dgm:t>
    </dgm:pt>
    <dgm:pt modelId="{DE9DB229-0711-4E8D-9802-8C6DACAAE4B5}">
      <dgm:prSet/>
      <dgm:spPr/>
      <dgm:t>
        <a:bodyPr/>
        <a:lstStyle/>
        <a:p>
          <a:r>
            <a:rPr lang="en-US"/>
            <a:t>Arrival/Departure</a:t>
          </a:r>
        </a:p>
      </dgm:t>
    </dgm:pt>
    <dgm:pt modelId="{724ECCE3-B290-42BE-86A3-3E103239B67C}" type="parTrans" cxnId="{2137218A-9A7C-4AB9-BA81-368557E9B924}">
      <dgm:prSet/>
      <dgm:spPr/>
      <dgm:t>
        <a:bodyPr/>
        <a:lstStyle/>
        <a:p>
          <a:endParaRPr lang="en-US"/>
        </a:p>
      </dgm:t>
    </dgm:pt>
    <dgm:pt modelId="{E0866791-DF6F-4E38-BC29-9A642E4CAA6D}" type="sibTrans" cxnId="{2137218A-9A7C-4AB9-BA81-368557E9B924}">
      <dgm:prSet/>
      <dgm:spPr/>
      <dgm:t>
        <a:bodyPr/>
        <a:lstStyle/>
        <a:p>
          <a:endParaRPr lang="en-US"/>
        </a:p>
      </dgm:t>
    </dgm:pt>
    <dgm:pt modelId="{91025FA7-F7C8-49E8-BD1C-708A2F08F8F7}" type="pres">
      <dgm:prSet presAssocID="{A9F90F9D-6ADF-441C-8439-9C38DEACEA03}" presName="linear" presStyleCnt="0">
        <dgm:presLayoutVars>
          <dgm:animLvl val="lvl"/>
          <dgm:resizeHandles val="exact"/>
        </dgm:presLayoutVars>
      </dgm:prSet>
      <dgm:spPr/>
    </dgm:pt>
    <dgm:pt modelId="{9518A397-A21B-40A4-8944-E71B7D81E887}" type="pres">
      <dgm:prSet presAssocID="{1E073B43-DBF8-43A6-AF3F-7A93923A5419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1E8B00B-27ED-4B6F-AA08-2584A9BC53D9}" type="pres">
      <dgm:prSet presAssocID="{5CE3727A-06F5-4687-ACB5-A1034E52E943}" presName="spacer" presStyleCnt="0"/>
      <dgm:spPr/>
    </dgm:pt>
    <dgm:pt modelId="{34A0EF03-2F8E-4FC1-B62C-5C1836A0D38E}" type="pres">
      <dgm:prSet presAssocID="{59BFD1EE-8307-4E9C-9BC3-E2A6B1E12B4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DBA5A54-62AC-4910-8E1B-FD3AD6969D65}" type="pres">
      <dgm:prSet presAssocID="{1C78B49A-CB84-490C-AA55-654FD1459B9C}" presName="spacer" presStyleCnt="0"/>
      <dgm:spPr/>
    </dgm:pt>
    <dgm:pt modelId="{030989B9-9ADF-4A61-AA56-10F5AA360016}" type="pres">
      <dgm:prSet presAssocID="{DE9DB229-0711-4E8D-9802-8C6DACAAE4B5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50A23510-8A25-4420-932E-45C9D2A50BF7}" type="presOf" srcId="{1E073B43-DBF8-43A6-AF3F-7A93923A5419}" destId="{9518A397-A21B-40A4-8944-E71B7D81E887}" srcOrd="0" destOrd="0" presId="urn:microsoft.com/office/officeart/2005/8/layout/vList2"/>
    <dgm:cxn modelId="{2137218A-9A7C-4AB9-BA81-368557E9B924}" srcId="{A9F90F9D-6ADF-441C-8439-9C38DEACEA03}" destId="{DE9DB229-0711-4E8D-9802-8C6DACAAE4B5}" srcOrd="2" destOrd="0" parTransId="{724ECCE3-B290-42BE-86A3-3E103239B67C}" sibTransId="{E0866791-DF6F-4E38-BC29-9A642E4CAA6D}"/>
    <dgm:cxn modelId="{45D5D69D-9C3A-4664-94FB-E130C354F26E}" type="presOf" srcId="{59BFD1EE-8307-4E9C-9BC3-E2A6B1E12B47}" destId="{34A0EF03-2F8E-4FC1-B62C-5C1836A0D38E}" srcOrd="0" destOrd="0" presId="urn:microsoft.com/office/officeart/2005/8/layout/vList2"/>
    <dgm:cxn modelId="{38AFB9B7-61DF-4E80-8CA0-FFE138B8125E}" srcId="{A9F90F9D-6ADF-441C-8439-9C38DEACEA03}" destId="{59BFD1EE-8307-4E9C-9BC3-E2A6B1E12B47}" srcOrd="1" destOrd="0" parTransId="{04AB2C65-5542-427D-A190-35D512795110}" sibTransId="{1C78B49A-CB84-490C-AA55-654FD1459B9C}"/>
    <dgm:cxn modelId="{34B53DC4-2374-4F4E-BA27-1706FBB84560}" type="presOf" srcId="{A9F90F9D-6ADF-441C-8439-9C38DEACEA03}" destId="{91025FA7-F7C8-49E8-BD1C-708A2F08F8F7}" srcOrd="0" destOrd="0" presId="urn:microsoft.com/office/officeart/2005/8/layout/vList2"/>
    <dgm:cxn modelId="{D1DC2CE5-BCBF-4354-9E83-DD8727B0C5C3}" srcId="{A9F90F9D-6ADF-441C-8439-9C38DEACEA03}" destId="{1E073B43-DBF8-43A6-AF3F-7A93923A5419}" srcOrd="0" destOrd="0" parTransId="{82D16CC0-4BBF-4C5B-A1D3-B2257760059A}" sibTransId="{5CE3727A-06F5-4687-ACB5-A1034E52E943}"/>
    <dgm:cxn modelId="{55C463F6-85CF-43F6-8F3A-EA0CE92D155F}" type="presOf" srcId="{DE9DB229-0711-4E8D-9802-8C6DACAAE4B5}" destId="{030989B9-9ADF-4A61-AA56-10F5AA360016}" srcOrd="0" destOrd="0" presId="urn:microsoft.com/office/officeart/2005/8/layout/vList2"/>
    <dgm:cxn modelId="{F0EC667A-42CA-49A7-BF78-BDE88BBF3A96}" type="presParOf" srcId="{91025FA7-F7C8-49E8-BD1C-708A2F08F8F7}" destId="{9518A397-A21B-40A4-8944-E71B7D81E887}" srcOrd="0" destOrd="0" presId="urn:microsoft.com/office/officeart/2005/8/layout/vList2"/>
    <dgm:cxn modelId="{3E50F9AB-4F41-4ACC-9883-ED3D157884D7}" type="presParOf" srcId="{91025FA7-F7C8-49E8-BD1C-708A2F08F8F7}" destId="{31E8B00B-27ED-4B6F-AA08-2584A9BC53D9}" srcOrd="1" destOrd="0" presId="urn:microsoft.com/office/officeart/2005/8/layout/vList2"/>
    <dgm:cxn modelId="{0D835647-EB14-45B1-8CA5-52F0337D9AFF}" type="presParOf" srcId="{91025FA7-F7C8-49E8-BD1C-708A2F08F8F7}" destId="{34A0EF03-2F8E-4FC1-B62C-5C1836A0D38E}" srcOrd="2" destOrd="0" presId="urn:microsoft.com/office/officeart/2005/8/layout/vList2"/>
    <dgm:cxn modelId="{488517AE-B149-4523-8802-9790C33743AB}" type="presParOf" srcId="{91025FA7-F7C8-49E8-BD1C-708A2F08F8F7}" destId="{CDBA5A54-62AC-4910-8E1B-FD3AD6969D65}" srcOrd="3" destOrd="0" presId="urn:microsoft.com/office/officeart/2005/8/layout/vList2"/>
    <dgm:cxn modelId="{BCC5C4C0-A447-437D-92A4-248793D30EEE}" type="presParOf" srcId="{91025FA7-F7C8-49E8-BD1C-708A2F08F8F7}" destId="{030989B9-9ADF-4A61-AA56-10F5AA36001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94F7CF-4304-4065-A421-78D7C1AD3873}">
      <dsp:nvSpPr>
        <dsp:cNvPr id="0" name=""/>
        <dsp:cNvSpPr/>
      </dsp:nvSpPr>
      <dsp:spPr>
        <a:xfrm>
          <a:off x="0" y="207864"/>
          <a:ext cx="6263640" cy="57563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Peach Jar/Virtual Backpack</a:t>
          </a:r>
        </a:p>
      </dsp:txBody>
      <dsp:txXfrm>
        <a:off x="28100" y="235964"/>
        <a:ext cx="6207440" cy="519439"/>
      </dsp:txXfrm>
    </dsp:sp>
    <dsp:sp modelId="{3241E583-B0CE-4950-A68A-4EDA296819A7}">
      <dsp:nvSpPr>
        <dsp:cNvPr id="0" name=""/>
        <dsp:cNvSpPr/>
      </dsp:nvSpPr>
      <dsp:spPr>
        <a:xfrm>
          <a:off x="0" y="852624"/>
          <a:ext cx="6263640" cy="575639"/>
        </a:xfrm>
        <a:prstGeom prst="roundRect">
          <a:avLst/>
        </a:prstGeom>
        <a:solidFill>
          <a:schemeClr val="accent2">
            <a:hueOff val="-207909"/>
            <a:satOff val="-11990"/>
            <a:lumOff val="123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Share A Thon</a:t>
          </a:r>
        </a:p>
      </dsp:txBody>
      <dsp:txXfrm>
        <a:off x="28100" y="880724"/>
        <a:ext cx="6207440" cy="519439"/>
      </dsp:txXfrm>
    </dsp:sp>
    <dsp:sp modelId="{65F731F1-5447-4001-B542-3B87B67440BC}">
      <dsp:nvSpPr>
        <dsp:cNvPr id="0" name=""/>
        <dsp:cNvSpPr/>
      </dsp:nvSpPr>
      <dsp:spPr>
        <a:xfrm>
          <a:off x="0" y="1497384"/>
          <a:ext cx="6263640" cy="575639"/>
        </a:xfrm>
        <a:prstGeom prst="roundRect">
          <a:avLst/>
        </a:prstGeom>
        <a:solidFill>
          <a:schemeClr val="accent2">
            <a:hueOff val="-415818"/>
            <a:satOff val="-23979"/>
            <a:lumOff val="24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Host Family Virtual Gatherings (current families)</a:t>
          </a:r>
        </a:p>
      </dsp:txBody>
      <dsp:txXfrm>
        <a:off x="28100" y="1525484"/>
        <a:ext cx="6207440" cy="519439"/>
      </dsp:txXfrm>
    </dsp:sp>
    <dsp:sp modelId="{2A1EB679-08A4-4D80-A4D7-0564A099A382}">
      <dsp:nvSpPr>
        <dsp:cNvPr id="0" name=""/>
        <dsp:cNvSpPr/>
      </dsp:nvSpPr>
      <dsp:spPr>
        <a:xfrm>
          <a:off x="0" y="2142144"/>
          <a:ext cx="6263640" cy="575639"/>
        </a:xfrm>
        <a:prstGeom prst="roundRect">
          <a:avLst/>
        </a:prstGeom>
        <a:solidFill>
          <a:schemeClr val="accent2">
            <a:hueOff val="-623727"/>
            <a:satOff val="-35969"/>
            <a:lumOff val="369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Ongoing Host Family Info Sessions (new families)</a:t>
          </a:r>
        </a:p>
      </dsp:txBody>
      <dsp:txXfrm>
        <a:off x="28100" y="2170244"/>
        <a:ext cx="6207440" cy="519439"/>
      </dsp:txXfrm>
    </dsp:sp>
    <dsp:sp modelId="{03912930-9710-4209-AE07-A3D1F12DC6AB}">
      <dsp:nvSpPr>
        <dsp:cNvPr id="0" name=""/>
        <dsp:cNvSpPr/>
      </dsp:nvSpPr>
      <dsp:spPr>
        <a:xfrm>
          <a:off x="0" y="2786904"/>
          <a:ext cx="6263640" cy="575639"/>
        </a:xfrm>
        <a:prstGeom prst="roundRect">
          <a:avLst/>
        </a:prstGeom>
        <a:solidFill>
          <a:schemeClr val="accent2">
            <a:hueOff val="-831636"/>
            <a:satOff val="-47959"/>
            <a:lumOff val="49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Coordinating Volunteer Think Tanks</a:t>
          </a:r>
        </a:p>
      </dsp:txBody>
      <dsp:txXfrm>
        <a:off x="28100" y="2815004"/>
        <a:ext cx="6207440" cy="519439"/>
      </dsp:txXfrm>
    </dsp:sp>
    <dsp:sp modelId="{9518A397-A21B-40A4-8944-E71B7D81E887}">
      <dsp:nvSpPr>
        <dsp:cNvPr id="0" name=""/>
        <dsp:cNvSpPr/>
      </dsp:nvSpPr>
      <dsp:spPr>
        <a:xfrm>
          <a:off x="0" y="3431664"/>
          <a:ext cx="6263640" cy="575639"/>
        </a:xfrm>
        <a:prstGeom prst="roundRect">
          <a:avLst/>
        </a:prstGeom>
        <a:solidFill>
          <a:schemeClr val="accent2">
            <a:hueOff val="-1039545"/>
            <a:satOff val="-59949"/>
            <a:lumOff val="616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10X10/5X5 Challenge</a:t>
          </a:r>
        </a:p>
      </dsp:txBody>
      <dsp:txXfrm>
        <a:off x="28100" y="3459764"/>
        <a:ext cx="6207440" cy="519439"/>
      </dsp:txXfrm>
    </dsp:sp>
    <dsp:sp modelId="{34A0EF03-2F8E-4FC1-B62C-5C1836A0D38E}">
      <dsp:nvSpPr>
        <dsp:cNvPr id="0" name=""/>
        <dsp:cNvSpPr/>
      </dsp:nvSpPr>
      <dsp:spPr>
        <a:xfrm>
          <a:off x="0" y="4076424"/>
          <a:ext cx="6263640" cy="575639"/>
        </a:xfrm>
        <a:prstGeom prst="roundRect">
          <a:avLst/>
        </a:prstGeom>
        <a:solidFill>
          <a:schemeClr val="accent2">
            <a:hueOff val="-1247454"/>
            <a:satOff val="-71938"/>
            <a:lumOff val="739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Social Media/Google Ads</a:t>
          </a:r>
        </a:p>
      </dsp:txBody>
      <dsp:txXfrm>
        <a:off x="28100" y="4104524"/>
        <a:ext cx="6207440" cy="519439"/>
      </dsp:txXfrm>
    </dsp:sp>
    <dsp:sp modelId="{DC06698B-F18C-422E-86E0-0237C2575BE8}">
      <dsp:nvSpPr>
        <dsp:cNvPr id="0" name=""/>
        <dsp:cNvSpPr/>
      </dsp:nvSpPr>
      <dsp:spPr>
        <a:xfrm>
          <a:off x="0" y="4721184"/>
          <a:ext cx="6263640" cy="575639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Phone-A-Thon</a:t>
          </a:r>
        </a:p>
      </dsp:txBody>
      <dsp:txXfrm>
        <a:off x="28100" y="4749284"/>
        <a:ext cx="6207440" cy="5194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E71D6D-00C0-4888-96E1-967FCF8B4799}">
      <dsp:nvSpPr>
        <dsp:cNvPr id="0" name=""/>
        <dsp:cNvSpPr/>
      </dsp:nvSpPr>
      <dsp:spPr>
        <a:xfrm>
          <a:off x="0" y="168626"/>
          <a:ext cx="10515600" cy="9983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Minimum acceptable ELTIS score for CORE participants adjusted to </a:t>
          </a:r>
          <a:r>
            <a:rPr lang="en-US" sz="1800" b="1" kern="1200"/>
            <a:t>minimum 220 (ELTIS 1.0) / 689 (ELTIS 2.0)</a:t>
          </a:r>
          <a:endParaRPr lang="en-US" sz="1800" kern="1200"/>
        </a:p>
      </dsp:txBody>
      <dsp:txXfrm>
        <a:off x="48737" y="217363"/>
        <a:ext cx="10418126" cy="900901"/>
      </dsp:txXfrm>
    </dsp:sp>
    <dsp:sp modelId="{55BEC983-B92E-4A47-AF26-7DF9A2F7327F}">
      <dsp:nvSpPr>
        <dsp:cNvPr id="0" name=""/>
        <dsp:cNvSpPr/>
      </dsp:nvSpPr>
      <dsp:spPr>
        <a:xfrm>
          <a:off x="0" y="1239124"/>
          <a:ext cx="10515600" cy="9983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Student applications are released on Monday’s and Friday’s each week</a:t>
          </a:r>
        </a:p>
      </dsp:txBody>
      <dsp:txXfrm>
        <a:off x="48737" y="1287861"/>
        <a:ext cx="10418126" cy="900901"/>
      </dsp:txXfrm>
    </dsp:sp>
    <dsp:sp modelId="{443DFEF2-5568-4E15-8316-2698F7FDE3D3}">
      <dsp:nvSpPr>
        <dsp:cNvPr id="0" name=""/>
        <dsp:cNvSpPr/>
      </dsp:nvSpPr>
      <dsp:spPr>
        <a:xfrm>
          <a:off x="0" y="2319164"/>
          <a:ext cx="10515600" cy="9983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If a discrepancy is noted with regard to allergies, medical conditions, it can be submitted as a request to Hosting Operations by the RFS. </a:t>
          </a:r>
          <a:br>
            <a:rPr lang="en-US" sz="1800" kern="1200"/>
          </a:br>
          <a:r>
            <a:rPr lang="en-US" sz="1800" kern="1200"/>
            <a:t>For the “Dietary” tags (e.g., vegetarian, vegan, lactose intolerant, etc.) these should be applied by bio writer</a:t>
          </a:r>
        </a:p>
      </dsp:txBody>
      <dsp:txXfrm>
        <a:off x="48737" y="2367901"/>
        <a:ext cx="10418126" cy="900901"/>
      </dsp:txXfrm>
    </dsp:sp>
    <dsp:sp modelId="{E0379A8C-8F9B-41B8-90F3-2B9C3C358391}">
      <dsp:nvSpPr>
        <dsp:cNvPr id="0" name=""/>
        <dsp:cNvSpPr/>
      </dsp:nvSpPr>
      <dsp:spPr>
        <a:xfrm>
          <a:off x="0" y="3419484"/>
          <a:ext cx="10515600" cy="9983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Supplemental paperwork: </a:t>
          </a:r>
          <a:r>
            <a:rPr lang="en-US" sz="1800" kern="1200"/>
            <a:t>Bio Sheet area is undergoing a slight change and update should be complete shortly. Look for a Hosting Operations announcement in </a:t>
          </a:r>
          <a:r>
            <a:rPr lang="en-US" sz="1800" kern="1200" err="1"/>
            <a:t>MyAFS</a:t>
          </a:r>
          <a:r>
            <a:rPr lang="en-US" sz="1800" kern="1200"/>
            <a:t> News to clarify both the </a:t>
          </a:r>
          <a:r>
            <a:rPr lang="en-US" sz="1800" kern="1200" err="1"/>
            <a:t>MyAFS</a:t>
          </a:r>
          <a:r>
            <a:rPr lang="en-US" sz="1800" kern="1200"/>
            <a:t> H&amp;L article about Search Terms and how to identify participants open to Supplemental Paperwork Placements.</a:t>
          </a:r>
        </a:p>
      </dsp:txBody>
      <dsp:txXfrm>
        <a:off x="48737" y="3468221"/>
        <a:ext cx="10418126" cy="90090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18A397-A21B-40A4-8944-E71B7D81E887}">
      <dsp:nvSpPr>
        <dsp:cNvPr id="0" name=""/>
        <dsp:cNvSpPr/>
      </dsp:nvSpPr>
      <dsp:spPr>
        <a:xfrm>
          <a:off x="0" y="187793"/>
          <a:ext cx="6263640" cy="16309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/>
            <a:t>Students expected to start being released THIS WEEK!</a:t>
          </a:r>
        </a:p>
      </dsp:txBody>
      <dsp:txXfrm>
        <a:off x="79618" y="267411"/>
        <a:ext cx="6104404" cy="1471744"/>
      </dsp:txXfrm>
    </dsp:sp>
    <dsp:sp modelId="{34A0EF03-2F8E-4FC1-B62C-5C1836A0D38E}">
      <dsp:nvSpPr>
        <dsp:cNvPr id="0" name=""/>
        <dsp:cNvSpPr/>
      </dsp:nvSpPr>
      <dsp:spPr>
        <a:xfrm>
          <a:off x="0" y="1936854"/>
          <a:ext cx="6263640" cy="1630980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/>
            <a:t>-Roll Out</a:t>
          </a:r>
        </a:p>
      </dsp:txBody>
      <dsp:txXfrm>
        <a:off x="79618" y="2016472"/>
        <a:ext cx="6104404" cy="1471744"/>
      </dsp:txXfrm>
    </dsp:sp>
    <dsp:sp modelId="{030989B9-9ADF-4A61-AA56-10F5AA360016}">
      <dsp:nvSpPr>
        <dsp:cNvPr id="0" name=""/>
        <dsp:cNvSpPr/>
      </dsp:nvSpPr>
      <dsp:spPr>
        <a:xfrm>
          <a:off x="0" y="3685914"/>
          <a:ext cx="6263640" cy="163098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/>
            <a:t>Arrival/Departure</a:t>
          </a:r>
        </a:p>
      </dsp:txBody>
      <dsp:txXfrm>
        <a:off x="79618" y="3765532"/>
        <a:ext cx="6104404" cy="14717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82119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98102" y="0"/>
            <a:ext cx="2982119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540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2982119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98102" y="8829967"/>
            <a:ext cx="2982119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Rachael</a:t>
            </a:r>
            <a:endParaRPr/>
          </a:p>
        </p:txBody>
      </p:sp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540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540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p10:notes"/>
          <p:cNvSpPr txBox="1">
            <a:spLocks noGrp="1"/>
          </p:cNvSpPr>
          <p:nvPr>
            <p:ph type="body" idx="1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Traci</a:t>
            </a:r>
            <a:endParaRPr/>
          </a:p>
        </p:txBody>
      </p:sp>
      <p:sp>
        <p:nvSpPr>
          <p:cNvPr id="204" name="Google Shape;204;p10:notes"/>
          <p:cNvSpPr txBox="1">
            <a:spLocks noGrp="1"/>
          </p:cNvSpPr>
          <p:nvPr>
            <p:ph type="sldNum" idx="12"/>
          </p:nvPr>
        </p:nvSpPr>
        <p:spPr>
          <a:xfrm>
            <a:off x="3898102" y="8829967"/>
            <a:ext cx="2982119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0d9fd4b58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540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" name="Google Shape;213;g10d9fd4b58d_0_0:notes"/>
          <p:cNvSpPr txBox="1">
            <a:spLocks noGrp="1"/>
          </p:cNvSpPr>
          <p:nvPr>
            <p:ph type="body" idx="1"/>
          </p:nvPr>
        </p:nvSpPr>
        <p:spPr>
          <a:xfrm>
            <a:off x="688182" y="4473892"/>
            <a:ext cx="55056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Traci</a:t>
            </a:r>
            <a:endParaRPr/>
          </a:p>
        </p:txBody>
      </p:sp>
      <p:sp>
        <p:nvSpPr>
          <p:cNvPr id="214" name="Google Shape;214;g10d9fd4b58d_0_0:notes"/>
          <p:cNvSpPr txBox="1">
            <a:spLocks noGrp="1"/>
          </p:cNvSpPr>
          <p:nvPr>
            <p:ph type="sldNum" idx="12"/>
          </p:nvPr>
        </p:nvSpPr>
        <p:spPr>
          <a:xfrm>
            <a:off x="3898102" y="8829967"/>
            <a:ext cx="29820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540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11:notes"/>
          <p:cNvSpPr txBox="1">
            <a:spLocks noGrp="1"/>
          </p:cNvSpPr>
          <p:nvPr>
            <p:ph type="body" idx="1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Traci</a:t>
            </a:r>
            <a:br>
              <a:rPr lang="en-US"/>
            </a:br>
            <a:endParaRPr/>
          </a:p>
        </p:txBody>
      </p:sp>
      <p:sp>
        <p:nvSpPr>
          <p:cNvPr id="224" name="Google Shape;224;p11:notes"/>
          <p:cNvSpPr txBox="1">
            <a:spLocks noGrp="1"/>
          </p:cNvSpPr>
          <p:nvPr>
            <p:ph type="sldNum" idx="12"/>
          </p:nvPr>
        </p:nvSpPr>
        <p:spPr>
          <a:xfrm>
            <a:off x="3898102" y="8829967"/>
            <a:ext cx="2982119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540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3" name="Google Shape;233;p12:notes"/>
          <p:cNvSpPr txBox="1">
            <a:spLocks noGrp="1"/>
          </p:cNvSpPr>
          <p:nvPr>
            <p:ph type="body" idx="1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Ann</a:t>
            </a:r>
            <a:br>
              <a:rPr lang="en-US"/>
            </a:br>
            <a:endParaRPr/>
          </a:p>
        </p:txBody>
      </p:sp>
      <p:sp>
        <p:nvSpPr>
          <p:cNvPr id="234" name="Google Shape;234;p12:notes"/>
          <p:cNvSpPr txBox="1">
            <a:spLocks noGrp="1"/>
          </p:cNvSpPr>
          <p:nvPr>
            <p:ph type="sldNum" idx="12"/>
          </p:nvPr>
        </p:nvSpPr>
        <p:spPr>
          <a:xfrm>
            <a:off x="3898102" y="8829967"/>
            <a:ext cx="2982119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540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6" name="Google Shape;256;p13:notes"/>
          <p:cNvSpPr txBox="1">
            <a:spLocks noGrp="1"/>
          </p:cNvSpPr>
          <p:nvPr>
            <p:ph type="body" idx="1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/>
            </a:br>
            <a:r>
              <a:rPr lang="en-US"/>
              <a:t>Steve</a:t>
            </a:r>
            <a:endParaRPr/>
          </a:p>
        </p:txBody>
      </p:sp>
      <p:sp>
        <p:nvSpPr>
          <p:cNvPr id="257" name="Google Shape;257;p13:notes"/>
          <p:cNvSpPr txBox="1">
            <a:spLocks noGrp="1"/>
          </p:cNvSpPr>
          <p:nvPr>
            <p:ph type="sldNum" idx="12"/>
          </p:nvPr>
        </p:nvSpPr>
        <p:spPr>
          <a:xfrm>
            <a:off x="3898102" y="8829967"/>
            <a:ext cx="2982119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540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4" name="Google Shape;274;p14:notes"/>
          <p:cNvSpPr txBox="1">
            <a:spLocks noGrp="1"/>
          </p:cNvSpPr>
          <p:nvPr>
            <p:ph type="body" idx="1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/>
            </a:br>
            <a:r>
              <a:rPr lang="en-US"/>
              <a:t>Rachael</a:t>
            </a:r>
            <a:endParaRPr/>
          </a:p>
        </p:txBody>
      </p:sp>
      <p:sp>
        <p:nvSpPr>
          <p:cNvPr id="275" name="Google Shape;275;p14:notes"/>
          <p:cNvSpPr txBox="1">
            <a:spLocks noGrp="1"/>
          </p:cNvSpPr>
          <p:nvPr>
            <p:ph type="sldNum" idx="12"/>
          </p:nvPr>
        </p:nvSpPr>
        <p:spPr>
          <a:xfrm>
            <a:off x="3898102" y="8829967"/>
            <a:ext cx="2982119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5:notes"/>
          <p:cNvSpPr txBox="1">
            <a:spLocks noGrp="1"/>
          </p:cNvSpPr>
          <p:nvPr>
            <p:ph type="body" idx="1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540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Rachael</a:t>
            </a: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540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0a8695c064_0_1:notes"/>
          <p:cNvSpPr txBox="1">
            <a:spLocks noGrp="1"/>
          </p:cNvSpPr>
          <p:nvPr>
            <p:ph type="body" idx="1"/>
          </p:nvPr>
        </p:nvSpPr>
        <p:spPr>
          <a:xfrm>
            <a:off x="688182" y="4473892"/>
            <a:ext cx="5505600" cy="3660600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Rachael</a:t>
            </a:r>
            <a:endParaRPr/>
          </a:p>
        </p:txBody>
      </p:sp>
      <p:sp>
        <p:nvSpPr>
          <p:cNvPr id="103" name="Google Shape;103;g10a8695c06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540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:notes"/>
          <p:cNvSpPr txBox="1">
            <a:spLocks noGrp="1"/>
          </p:cNvSpPr>
          <p:nvPr>
            <p:ph type="body" idx="1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Rachael</a:t>
            </a:r>
            <a:endParaRPr/>
          </a:p>
        </p:txBody>
      </p:sp>
      <p:sp>
        <p:nvSpPr>
          <p:cNvPr id="118" name="Google Shape;11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540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540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p5:notes"/>
          <p:cNvSpPr txBox="1">
            <a:spLocks noGrp="1"/>
          </p:cNvSpPr>
          <p:nvPr>
            <p:ph type="body" idx="1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Marc</a:t>
            </a:r>
            <a:endParaRPr/>
          </a:p>
        </p:txBody>
      </p:sp>
      <p:sp>
        <p:nvSpPr>
          <p:cNvPr id="132" name="Google Shape;132;p5:notes"/>
          <p:cNvSpPr txBox="1">
            <a:spLocks noGrp="1"/>
          </p:cNvSpPr>
          <p:nvPr>
            <p:ph type="sldNum" idx="12"/>
          </p:nvPr>
        </p:nvSpPr>
        <p:spPr>
          <a:xfrm>
            <a:off x="3898102" y="8829967"/>
            <a:ext cx="2982119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540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p6:notes"/>
          <p:cNvSpPr txBox="1">
            <a:spLocks noGrp="1"/>
          </p:cNvSpPr>
          <p:nvPr>
            <p:ph type="body" idx="1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Marc</a:t>
            </a:r>
            <a:endParaRPr sz="600"/>
          </a:p>
        </p:txBody>
      </p:sp>
      <p:sp>
        <p:nvSpPr>
          <p:cNvPr id="147" name="Google Shape;147;p6:notes"/>
          <p:cNvSpPr txBox="1">
            <a:spLocks noGrp="1"/>
          </p:cNvSpPr>
          <p:nvPr>
            <p:ph type="sldNum" idx="12"/>
          </p:nvPr>
        </p:nvSpPr>
        <p:spPr>
          <a:xfrm>
            <a:off x="3898102" y="8829967"/>
            <a:ext cx="2982119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540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7:notes"/>
          <p:cNvSpPr txBox="1">
            <a:spLocks noGrp="1"/>
          </p:cNvSpPr>
          <p:nvPr>
            <p:ph type="body" idx="1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Linda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7:notes"/>
          <p:cNvSpPr txBox="1">
            <a:spLocks noGrp="1"/>
          </p:cNvSpPr>
          <p:nvPr>
            <p:ph type="sldNum" idx="12"/>
          </p:nvPr>
        </p:nvSpPr>
        <p:spPr>
          <a:xfrm>
            <a:off x="3898102" y="8829967"/>
            <a:ext cx="2982119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540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Google Shape;176;p8:notes"/>
          <p:cNvSpPr txBox="1">
            <a:spLocks noGrp="1"/>
          </p:cNvSpPr>
          <p:nvPr>
            <p:ph type="body" idx="1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Claudia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8:notes"/>
          <p:cNvSpPr txBox="1">
            <a:spLocks noGrp="1"/>
          </p:cNvSpPr>
          <p:nvPr>
            <p:ph type="sldNum" idx="12"/>
          </p:nvPr>
        </p:nvSpPr>
        <p:spPr>
          <a:xfrm>
            <a:off x="3898102" y="8829967"/>
            <a:ext cx="2982119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540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p9:notes"/>
          <p:cNvSpPr txBox="1">
            <a:spLocks noGrp="1"/>
          </p:cNvSpPr>
          <p:nvPr>
            <p:ph type="body" idx="1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Claudia</a:t>
            </a:r>
            <a:endParaRPr/>
          </a:p>
        </p:txBody>
      </p:sp>
      <p:sp>
        <p:nvSpPr>
          <p:cNvPr id="188" name="Google Shape;188;p9:notes"/>
          <p:cNvSpPr txBox="1">
            <a:spLocks noGrp="1"/>
          </p:cNvSpPr>
          <p:nvPr>
            <p:ph type="sldNum" idx="12"/>
          </p:nvPr>
        </p:nvSpPr>
        <p:spPr>
          <a:xfrm>
            <a:off x="3898102" y="8829967"/>
            <a:ext cx="2982119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Green" type="tx">
  <p:cSld name="TITLE_AND_BODY">
    <p:bg>
      <p:bgPr>
        <a:gradFill>
          <a:gsLst>
            <a:gs pos="0">
              <a:srgbClr val="00A3DA"/>
            </a:gs>
            <a:gs pos="100000">
              <a:srgbClr val="A6BC34"/>
            </a:gs>
          </a:gsLst>
          <a:lin ang="5400000" scaled="0"/>
        </a:gra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7"/>
          <p:cNvSpPr txBox="1">
            <a:spLocks noGrp="1"/>
          </p:cNvSpPr>
          <p:nvPr>
            <p:ph type="sldNum" idx="12"/>
          </p:nvPr>
        </p:nvSpPr>
        <p:spPr>
          <a:xfrm>
            <a:off x="18463919" y="8951119"/>
            <a:ext cx="202823" cy="13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633"/>
            </a:lvl1pPr>
            <a:lvl2pPr marL="0" lvl="1" indent="0" algn="r">
              <a:spcBef>
                <a:spcPts val="0"/>
              </a:spcBef>
              <a:buNone/>
              <a:defRPr sz="633"/>
            </a:lvl2pPr>
            <a:lvl3pPr marL="0" lvl="2" indent="0" algn="r">
              <a:spcBef>
                <a:spcPts val="0"/>
              </a:spcBef>
              <a:buNone/>
              <a:defRPr sz="633"/>
            </a:lvl3pPr>
            <a:lvl4pPr marL="0" lvl="3" indent="0" algn="r">
              <a:spcBef>
                <a:spcPts val="0"/>
              </a:spcBef>
              <a:buNone/>
              <a:defRPr sz="633"/>
            </a:lvl4pPr>
            <a:lvl5pPr marL="0" lvl="4" indent="0" algn="r">
              <a:spcBef>
                <a:spcPts val="0"/>
              </a:spcBef>
              <a:buNone/>
              <a:defRPr sz="633"/>
            </a:lvl5pPr>
            <a:lvl6pPr marL="0" lvl="5" indent="0" algn="r">
              <a:spcBef>
                <a:spcPts val="0"/>
              </a:spcBef>
              <a:buNone/>
              <a:defRPr sz="633"/>
            </a:lvl6pPr>
            <a:lvl7pPr marL="0" lvl="6" indent="0" algn="r">
              <a:spcBef>
                <a:spcPts val="0"/>
              </a:spcBef>
              <a:buNone/>
              <a:defRPr sz="633"/>
            </a:lvl7pPr>
            <a:lvl8pPr marL="0" lvl="7" indent="0" algn="r">
              <a:spcBef>
                <a:spcPts val="0"/>
              </a:spcBef>
              <a:buNone/>
              <a:defRPr sz="633"/>
            </a:lvl8pPr>
            <a:lvl9pPr marL="0" lvl="8" indent="0" algn="r">
              <a:spcBef>
                <a:spcPts val="0"/>
              </a:spcBef>
              <a:buNone/>
              <a:defRPr sz="633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5DBF9-0A50-42D3-8AA1-79B29AC084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C79BFF-29B8-45FA-8187-CE33974920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47853-141E-4E5B-BF91-4F17EDC45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A516B-79D5-402D-BD78-07DFF1039506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9FAFD-89F5-4F94-9E22-06DD0BFC3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C3D02-5692-4FE6-830A-7ACD60895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CC9E1-11EF-4893-A7FE-EB3838398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5419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FB552-C582-4F05-8679-14FE7509B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63E75-C67A-4377-B24F-17C4A84C63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C5FAE-5016-43C9-AD40-5FACA0B14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A516B-79D5-402D-BD78-07DFF1039506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1CBE3-B028-40B5-9FB5-18A00C10D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702AE5-BFEC-4F38-98BE-7485E6B02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CC9E1-11EF-4893-A7FE-EB3838398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0055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C6016-D434-4C55-A691-D8D793DEE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F05168-006F-4259-B511-505B1A4E77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35311-2725-4A0F-956C-3348FE119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A516B-79D5-402D-BD78-07DFF1039506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A0089-9E35-4F96-8F6F-28E1971DD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962C94-281D-4184-8D98-C7C11AA07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CC9E1-11EF-4893-A7FE-EB3838398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373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72BE1-25E9-43DB-A9B3-F0DC05BCC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708588-49AB-4DAA-80D1-623B091BED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FA2A35-99A0-4E30-84FA-CBA88A4E0C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3F50E3-FC43-4475-BCC8-C94714DD7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A516B-79D5-402D-BD78-07DFF1039506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D9C0ED-4832-4CFF-80FC-D38C6CA83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671023-89B7-4F8D-8913-C33601021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CC9E1-11EF-4893-A7FE-EB3838398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3495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37C91-E1E3-4824-89D5-A65E720D6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23B220-973C-44D6-A243-3886E9905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53FA84-C032-4108-91C1-4B1E5B585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CAFEF1-E6E9-42F9-8C23-1A14E62794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D064DA-E94B-4E0F-B33B-E52E8B9336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53D7BF-F5A9-491F-88F5-188700945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A516B-79D5-402D-BD78-07DFF1039506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02B60F-CC2A-444F-BA2B-7E8B226F1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05F862-4542-4CAE-947C-53D5398C3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CC9E1-11EF-4893-A7FE-EB3838398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0451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1EB7F-B210-4CB9-88DF-3C2C471C4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21C559-B7FB-4702-B2C1-6F55F1522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A516B-79D5-402D-BD78-07DFF1039506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4166BB-9CDA-4D75-BB51-D0B4523F4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EF8CB4-0AFF-48E8-8661-815038929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CC9E1-11EF-4893-A7FE-EB3838398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1852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6A47FB-5C1C-49BD-9492-F120CED7D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A516B-79D5-402D-BD78-07DFF1039506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37BD28-68A8-4FC7-A1F3-765D6D397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5E7C3-A516-41BE-BED9-47E902990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CC9E1-11EF-4893-A7FE-EB3838398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229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C899A-4AD9-41B9-B9D5-42C3FF469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569812-F0BB-413D-987B-0631DBA0A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C6639A-0AA5-46D3-ADEC-07BD497AF2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614128-DAC2-4DE4-8783-598FE71DE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A516B-79D5-402D-BD78-07DFF1039506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051FC4-8739-4407-B660-28A36DF10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D7E572-9E6B-4B37-A34B-BDFFC1CC3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CC9E1-11EF-4893-A7FE-EB3838398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83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D6554-15D8-4E75-AEEC-BD3E050E9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BFA26A-C7BB-41B5-9B6E-8E0C5B2787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E9B9BA-03A2-4A24-9CFB-57C5085E4A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B26A24-1A5A-41F5-A07F-7EAA2CB6B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A516B-79D5-402D-BD78-07DFF1039506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B5C056-4C2C-4EAF-885C-E848F92E4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4608A2-4380-4FEF-BB35-FE5031202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CC9E1-11EF-4893-A7FE-EB3838398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6060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40A98-E968-49D4-82A1-3787FA242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A30FF4-ABA2-4042-9E21-EA896B1775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619ED1-AAFE-40DB-BF5A-B49809660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A516B-79D5-402D-BD78-07DFF1039506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0705FC-32BE-4B30-B740-05F12BAAC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B6670-8CEF-4580-B8B0-84F05ABA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CC9E1-11EF-4893-A7FE-EB3838398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3356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443CAD-C374-4D75-AD84-45AD768261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BED9F6-168A-4C57-A3A2-4E063D125E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3B6F0-FDC0-4E5B-BE6B-741D80C49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A516B-79D5-402D-BD78-07DFF1039506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6FCF0E-14BD-415F-9057-A1ABCD93B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64A0B5-C5D5-432B-BCE7-F5987C4EB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CC9E1-11EF-4893-A7FE-EB3838398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006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0" name="Google Shape;30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2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3" name="Google Shape;63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" name="Google Shape;6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100000">
              <a:schemeClr val="lt1"/>
            </a:gs>
          </a:gsLst>
          <a:lin ang="54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0EA7E3-157F-4EB8-9D0B-C04B57534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6D8CAA-8560-472E-8C78-7A4C7F7972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E5471D-80D5-422B-AC47-246C7D2D46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EA516B-79D5-402D-BD78-07DFF1039506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E3EC6-2FD7-4F5E-B4E7-5B48F3C572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CA902-4C88-45CC-89DC-6CEDE50390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CC9E1-11EF-4893-A7FE-EB3838398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387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nam10.safelinks.protection.outlook.com/?url=https%3A%2F%2Fafsusa.zoom.us%2Fmeeting%2Fregister%2FtZEpfuqsrDMtGtaafSl5ljhP1zFpRlg1SHSd&amp;data=04%7C01%7Canitzke%40afsusa.org%7Cbc859f2a9b8948cbf1fa08d9daba6441%7Ce06def3d320642389d5f05bd02151a43%7C0%7C0%7C637781316349973445%7CUnknown%7CTWFpbGZsb3d8eyJWIjoiMC4wLjAwMDAiLCJQIjoiV2luMzIiLCJBTiI6Ik1haWwiLCJXVCI6Mn0%3D%7C3000&amp;sdata=J%2BY3OkyVR7xPUL4RgdzrZ1liLlVFMicjJL8nmJeAXz0%3D&amp;reserved=0" TargetMode="External"/><Relationship Id="rId4" Type="http://schemas.openxmlformats.org/officeDocument/2006/relationships/hyperlink" Target="https://nam10.safelinks.protection.outlook.com/?url=https%3A%2F%2Fafsusa.zoom.us%2Fmeeting%2Fregister%2FtZYvfuitqDIiGNDv_F7HSI-_xyTqsmAV8-VK&amp;data=04%7C01%7Canitzke%40afsusa.org%7Cbc859f2a9b8948cbf1fa08d9daba6441%7Ce06def3d320642389d5f05bd02151a43%7C0%7C0%7C637781316349973445%7CUnknown%7CTWFpbGZsb3d8eyJWIjoiMC4wLjAwMDAiLCJQIjoiV2luMzIiLCJBTiI6Ik1haWwiLCJXVCI6Mn0%3D%7C3000&amp;sdata=wJUxQ4sF1E8o%2BvuXZ%2Bgwl6WdqE4rKmJ3qYXnA5U1bHg%3D&amp;reserved=0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fsusa.org/programs/argentina-summer-high-school/" TargetMode="Externa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jpe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3177" y="5309361"/>
            <a:ext cx="1560595" cy="1136824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/>
          <p:nvPr/>
        </p:nvSpPr>
        <p:spPr>
          <a:xfrm>
            <a:off x="719843" y="2070888"/>
            <a:ext cx="8841252" cy="1380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5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AFS-USA </a:t>
            </a:r>
            <a:br>
              <a:rPr lang="en-US" sz="425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425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National NH22 Hosting Kick-Off</a:t>
            </a:r>
            <a:endParaRPr sz="6100" b="0" i="0" u="none" strike="noStrike" cap="none"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92" name="Google Shape;92;p1"/>
          <p:cNvSpPr/>
          <p:nvPr/>
        </p:nvSpPr>
        <p:spPr>
          <a:xfrm>
            <a:off x="713898" y="3431023"/>
            <a:ext cx="5162919" cy="379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36512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January 19, 2022 (8:30 – 9:30pm Eastern)</a:t>
            </a:r>
            <a:endParaRPr sz="2000" b="0" i="0" u="none" strike="noStrike" cap="none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93" name="Google Shape;93;p1"/>
          <p:cNvSpPr/>
          <p:nvPr/>
        </p:nvSpPr>
        <p:spPr>
          <a:xfrm>
            <a:off x="713899" y="3964785"/>
            <a:ext cx="1456617" cy="353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365759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28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afsusa.org</a:t>
            </a:r>
            <a:endParaRPr sz="1828" b="0" i="0" u="none" strike="noStrike" cap="none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0"/>
          <p:cNvSpPr/>
          <p:nvPr/>
        </p:nvSpPr>
        <p:spPr>
          <a:xfrm>
            <a:off x="460518" y="547996"/>
            <a:ext cx="11147200" cy="571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8890" marR="4572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7AC2"/>
                </a:solidFill>
                <a:latin typeface="Arial"/>
                <a:ea typeface="Arial"/>
                <a:cs typeface="Arial"/>
                <a:sym typeface="Arial"/>
              </a:rPr>
              <a:t>Leading Together – Planning for Success</a:t>
            </a:r>
            <a:endParaRPr/>
          </a:p>
        </p:txBody>
      </p:sp>
      <p:sp>
        <p:nvSpPr>
          <p:cNvPr id="207" name="Google Shape;207;p10"/>
          <p:cNvSpPr/>
          <p:nvPr/>
        </p:nvSpPr>
        <p:spPr>
          <a:xfrm>
            <a:off x="2084479" y="1699619"/>
            <a:ext cx="8442146" cy="368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4572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98">
              <a:solidFill>
                <a:srgbClr val="000000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208" name="Google Shape;208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47551"/>
            <a:ext cx="12192000" cy="610344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10"/>
          <p:cNvSpPr txBox="1"/>
          <p:nvPr/>
        </p:nvSpPr>
        <p:spPr>
          <a:xfrm>
            <a:off x="838950" y="1335900"/>
            <a:ext cx="6797100" cy="50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marR="0" lvl="0" indent="-24193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AFS-USA Staff are similarly striving to plan for success for NH22:</a:t>
            </a:r>
            <a:endParaRPr/>
          </a:p>
          <a:p>
            <a:pPr marL="685800" marR="0" lvl="1" indent="-24003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Hosting Onboarding staff unit (HOU) was created to support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volunteers and the field 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onboarding rollover host family leads earlier in the cycle than was done previously</a:t>
            </a:r>
            <a:endParaRPr/>
          </a:p>
          <a:p>
            <a:pPr marL="685800" marR="0" lvl="1" indent="-24003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HOU prioritization of early school deadlines in contacting new and rollover leads to maximize school placements in difficult districts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24003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Improving operations to make applications available as soon as possible, when they are complete from AFS Sending Partners 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24003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io writer training to ensure marketability of applications (early February)</a:t>
            </a:r>
            <a:endParaRPr/>
          </a:p>
          <a:p>
            <a:pPr marL="685800" marR="0" lvl="1" indent="-24003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Monthly national host family informational sessions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0" name="Google Shape;210;p10" descr="A picture containing pers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61200" y="1330651"/>
            <a:ext cx="4436552" cy="3132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0d9fd4b58d_0_0"/>
          <p:cNvSpPr/>
          <p:nvPr/>
        </p:nvSpPr>
        <p:spPr>
          <a:xfrm>
            <a:off x="460518" y="547996"/>
            <a:ext cx="11147100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/>
          <a:p>
            <a:pPr marL="8890" marR="4572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7AC2"/>
                </a:solidFill>
              </a:rPr>
              <a:t>AFS Volunteers Have Biggest Impact on Placement Efforts</a:t>
            </a:r>
            <a:endParaRPr/>
          </a:p>
        </p:txBody>
      </p:sp>
      <p:sp>
        <p:nvSpPr>
          <p:cNvPr id="217" name="Google Shape;217;g10d9fd4b58d_0_0"/>
          <p:cNvSpPr/>
          <p:nvPr/>
        </p:nvSpPr>
        <p:spPr>
          <a:xfrm>
            <a:off x="2084479" y="1699619"/>
            <a:ext cx="84420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/>
          <a:p>
            <a:pPr marL="0" marR="4572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98">
              <a:solidFill>
                <a:srgbClr val="000000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218" name="Google Shape;218;g10d9fd4b58d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47551"/>
            <a:ext cx="12191997" cy="610344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g10d9fd4b58d_0_0"/>
          <p:cNvSpPr txBox="1"/>
          <p:nvPr/>
        </p:nvSpPr>
        <p:spPr>
          <a:xfrm>
            <a:off x="838950" y="1335900"/>
            <a:ext cx="7795200" cy="50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4193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After decades of hosting seasons at AFS, what continues to be a consistent truth is our most successful effort in recruiting and placing with host families is what happens in local AFS communities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4193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ask our host families to share how they found out about AFS, and track this information as well as if they ultimately host or not. 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4193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families that found out about AFS either through AFS Volunteers, current Host Families, current Participants, and Schools have the highest rate of becoming host families.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4193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 all are the “secret sauce” of AFS!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4193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the end of the day what has the biggest impact is </a:t>
            </a: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word-of-mouth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at the AFS community level.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0" name="Google Shape;220;g10d9fd4b58d_0_0"/>
          <p:cNvPicPr preferRelativeResize="0"/>
          <p:nvPr/>
        </p:nvPicPr>
        <p:blipFill rotWithShape="1">
          <a:blip r:embed="rId4">
            <a:alphaModFix/>
          </a:blip>
          <a:srcRect l="21860" r="21090"/>
          <a:stretch/>
        </p:blipFill>
        <p:spPr>
          <a:xfrm>
            <a:off x="8732850" y="1575600"/>
            <a:ext cx="3206976" cy="4216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1"/>
          <p:cNvSpPr/>
          <p:nvPr/>
        </p:nvSpPr>
        <p:spPr>
          <a:xfrm>
            <a:off x="460518" y="547996"/>
            <a:ext cx="11147200" cy="571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8890" marR="4572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7AC2"/>
                </a:solidFill>
              </a:rPr>
              <a:t>20</a:t>
            </a:r>
            <a:r>
              <a:rPr lang="en-US" sz="3200">
                <a:solidFill>
                  <a:srgbClr val="007AC2"/>
                </a:solidFill>
                <a:latin typeface="Arial"/>
                <a:ea typeface="Arial"/>
                <a:cs typeface="Arial"/>
                <a:sym typeface="Arial"/>
              </a:rPr>
              <a:t>22 Hosting Kick-Off </a:t>
            </a:r>
            <a:r>
              <a:rPr lang="en-US" sz="3200">
                <a:solidFill>
                  <a:srgbClr val="007AC2"/>
                </a:solidFill>
              </a:rPr>
              <a:t>- By the Numbers</a:t>
            </a:r>
            <a:endParaRPr sz="32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7" name="Google Shape;227;p11"/>
          <p:cNvSpPr/>
          <p:nvPr/>
        </p:nvSpPr>
        <p:spPr>
          <a:xfrm>
            <a:off x="2084479" y="1699619"/>
            <a:ext cx="8442146" cy="368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4572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98">
              <a:solidFill>
                <a:srgbClr val="000000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228" name="Google Shape;228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47551"/>
            <a:ext cx="12192000" cy="610344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11"/>
          <p:cNvSpPr txBox="1"/>
          <p:nvPr/>
        </p:nvSpPr>
        <p:spPr>
          <a:xfrm>
            <a:off x="838960" y="1335903"/>
            <a:ext cx="5463513" cy="501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National Placement Goal: 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~1500 placements (CORE and Sponsored)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Participants Distributed for Placement: 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158 Participants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PWP/FPC Placements Made To-Date: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19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Minimum Goal for placements confirmed (FPC) by Jul 26: 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90%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Goal for placements confirmed (FPC) by Aug 31: 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100%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0" name="Google Shape;230;p11" descr="A picture containing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35305" y="1120714"/>
            <a:ext cx="5762446" cy="4357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2"/>
          <p:cNvSpPr/>
          <p:nvPr/>
        </p:nvSpPr>
        <p:spPr>
          <a:xfrm>
            <a:off x="446193" y="319321"/>
            <a:ext cx="11147100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8890" marR="4572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7AC2"/>
                </a:solidFill>
                <a:latin typeface="Arial"/>
                <a:ea typeface="Arial"/>
                <a:cs typeface="Arial"/>
                <a:sym typeface="Arial"/>
              </a:rPr>
              <a:t>Monthly National Hosting Meeting Content</a:t>
            </a:r>
            <a:endParaRPr sz="32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7" name="Google Shape;237;p12"/>
          <p:cNvSpPr/>
          <p:nvPr/>
        </p:nvSpPr>
        <p:spPr>
          <a:xfrm>
            <a:off x="2084479" y="1699619"/>
            <a:ext cx="84420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4572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98">
              <a:solidFill>
                <a:srgbClr val="000000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238" name="Google Shape;238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47551"/>
            <a:ext cx="12191997" cy="610344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12"/>
          <p:cNvSpPr txBox="1"/>
          <p:nvPr/>
        </p:nvSpPr>
        <p:spPr>
          <a:xfrm>
            <a:off x="838960" y="949438"/>
            <a:ext cx="10768800" cy="50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Hosting Advisory Group wants you to help guide our future discussions</a:t>
            </a:r>
            <a:endParaRPr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would be helpful to you in future meetings?</a:t>
            </a:r>
            <a:endParaRPr/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12"/>
          <p:cNvSpPr/>
          <p:nvPr/>
        </p:nvSpPr>
        <p:spPr>
          <a:xfrm>
            <a:off x="376687" y="1867619"/>
            <a:ext cx="2674200" cy="905700"/>
          </a:xfrm>
          <a:prstGeom prst="roundRect">
            <a:avLst>
              <a:gd name="adj" fmla="val 16667"/>
            </a:avLst>
          </a:prstGeom>
          <a:solidFill>
            <a:srgbClr val="2F5496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Setting a hosting plan</a:t>
            </a:r>
            <a:endParaRPr/>
          </a:p>
        </p:txBody>
      </p:sp>
      <p:sp>
        <p:nvSpPr>
          <p:cNvPr id="241" name="Google Shape;241;p12"/>
          <p:cNvSpPr/>
          <p:nvPr/>
        </p:nvSpPr>
        <p:spPr>
          <a:xfrm>
            <a:off x="3151517" y="1881997"/>
            <a:ext cx="2674200" cy="905700"/>
          </a:xfrm>
          <a:prstGeom prst="roundRect">
            <a:avLst>
              <a:gd name="adj" fmla="val 16667"/>
            </a:avLst>
          </a:prstGeom>
          <a:solidFill>
            <a:srgbClr val="2F5496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Bringing more Volunteers into your efforts</a:t>
            </a:r>
            <a:endParaRPr/>
          </a:p>
        </p:txBody>
      </p:sp>
      <p:sp>
        <p:nvSpPr>
          <p:cNvPr id="242" name="Google Shape;242;p12"/>
          <p:cNvSpPr/>
          <p:nvPr/>
        </p:nvSpPr>
        <p:spPr>
          <a:xfrm>
            <a:off x="5955101" y="1896373"/>
            <a:ext cx="2674200" cy="905700"/>
          </a:xfrm>
          <a:prstGeom prst="roundRect">
            <a:avLst>
              <a:gd name="adj" fmla="val 16667"/>
            </a:avLst>
          </a:prstGeom>
          <a:solidFill>
            <a:srgbClr val="2F5496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Communication within your Team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12"/>
          <p:cNvSpPr/>
          <p:nvPr/>
        </p:nvSpPr>
        <p:spPr>
          <a:xfrm>
            <a:off x="8729932" y="1910751"/>
            <a:ext cx="2674200" cy="905700"/>
          </a:xfrm>
          <a:prstGeom prst="roundRect">
            <a:avLst>
              <a:gd name="adj" fmla="val 16667"/>
            </a:avLst>
          </a:prstGeom>
          <a:solidFill>
            <a:srgbClr val="2F5496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Networking with friends and family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12"/>
          <p:cNvSpPr/>
          <p:nvPr/>
        </p:nvSpPr>
        <p:spPr>
          <a:xfrm>
            <a:off x="391064" y="2826588"/>
            <a:ext cx="2674200" cy="905700"/>
          </a:xfrm>
          <a:prstGeom prst="roundRect">
            <a:avLst>
              <a:gd name="adj" fmla="val 16667"/>
            </a:avLst>
          </a:prstGeom>
          <a:solidFill>
            <a:srgbClr val="2F5496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Think Tank: Small group discussions focused on “hard to place” students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12"/>
          <p:cNvSpPr/>
          <p:nvPr/>
        </p:nvSpPr>
        <p:spPr>
          <a:xfrm>
            <a:off x="3165894" y="2840966"/>
            <a:ext cx="2674200" cy="905700"/>
          </a:xfrm>
          <a:prstGeom prst="roundRect">
            <a:avLst>
              <a:gd name="adj" fmla="val 16667"/>
            </a:avLst>
          </a:prstGeom>
          <a:solidFill>
            <a:srgbClr val="2F5496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5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Think Tank: Small group discussions focused on kids w/ specific interests 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12"/>
          <p:cNvSpPr/>
          <p:nvPr/>
        </p:nvSpPr>
        <p:spPr>
          <a:xfrm>
            <a:off x="5969478" y="2855342"/>
            <a:ext cx="2674200" cy="905700"/>
          </a:xfrm>
          <a:prstGeom prst="roundRect">
            <a:avLst>
              <a:gd name="adj" fmla="val 16667"/>
            </a:avLst>
          </a:prstGeom>
          <a:solidFill>
            <a:srgbClr val="2F5496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5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Think Tank: Small group discussions focused on high priority students</a:t>
            </a:r>
            <a:endParaRPr/>
          </a:p>
        </p:txBody>
      </p:sp>
      <p:sp>
        <p:nvSpPr>
          <p:cNvPr id="247" name="Google Shape;247;p12"/>
          <p:cNvSpPr/>
          <p:nvPr/>
        </p:nvSpPr>
        <p:spPr>
          <a:xfrm>
            <a:off x="8744309" y="2869720"/>
            <a:ext cx="2674200" cy="905700"/>
          </a:xfrm>
          <a:prstGeom prst="roundRect">
            <a:avLst>
              <a:gd name="adj" fmla="val 16667"/>
            </a:avLst>
          </a:prstGeom>
          <a:solidFill>
            <a:srgbClr val="2F5496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Using social media for recruiting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12"/>
          <p:cNvSpPr/>
          <p:nvPr/>
        </p:nvSpPr>
        <p:spPr>
          <a:xfrm>
            <a:off x="405441" y="3804249"/>
            <a:ext cx="2674200" cy="905700"/>
          </a:xfrm>
          <a:prstGeom prst="roundRect">
            <a:avLst>
              <a:gd name="adj" fmla="val 16667"/>
            </a:avLst>
          </a:prstGeom>
          <a:solidFill>
            <a:srgbClr val="2F5496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5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Re-engaging former host families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12"/>
          <p:cNvSpPr/>
          <p:nvPr/>
        </p:nvSpPr>
        <p:spPr>
          <a:xfrm>
            <a:off x="3180271" y="3818627"/>
            <a:ext cx="2674200" cy="905700"/>
          </a:xfrm>
          <a:prstGeom prst="roundRect">
            <a:avLst>
              <a:gd name="adj" fmla="val 16667"/>
            </a:avLst>
          </a:prstGeom>
          <a:solidFill>
            <a:srgbClr val="2F5496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5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Working with host schools in the</a:t>
            </a:r>
            <a:b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COVID-19 era</a:t>
            </a:r>
            <a:endParaRPr/>
          </a:p>
        </p:txBody>
      </p:sp>
      <p:sp>
        <p:nvSpPr>
          <p:cNvPr id="250" name="Google Shape;250;p12"/>
          <p:cNvSpPr/>
          <p:nvPr/>
        </p:nvSpPr>
        <p:spPr>
          <a:xfrm>
            <a:off x="5983855" y="3833003"/>
            <a:ext cx="2674200" cy="905700"/>
          </a:xfrm>
          <a:prstGeom prst="roundRect">
            <a:avLst>
              <a:gd name="adj" fmla="val 16667"/>
            </a:avLst>
          </a:prstGeom>
          <a:solidFill>
            <a:srgbClr val="2F5496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Getting to YES with host schools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12"/>
          <p:cNvSpPr/>
          <p:nvPr/>
        </p:nvSpPr>
        <p:spPr>
          <a:xfrm>
            <a:off x="8758686" y="3847381"/>
            <a:ext cx="2674200" cy="905700"/>
          </a:xfrm>
          <a:prstGeom prst="roundRect">
            <a:avLst>
              <a:gd name="adj" fmla="val 16667"/>
            </a:avLst>
          </a:prstGeom>
          <a:solidFill>
            <a:srgbClr val="2F5496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Idea Generation: Finding new host families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12"/>
          <p:cNvSpPr/>
          <p:nvPr/>
        </p:nvSpPr>
        <p:spPr>
          <a:xfrm>
            <a:off x="4478276" y="4832923"/>
            <a:ext cx="2674200" cy="905700"/>
          </a:xfrm>
          <a:prstGeom prst="roundRect">
            <a:avLst>
              <a:gd name="adj" fmla="val 16667"/>
            </a:avLst>
          </a:prstGeom>
          <a:solidFill>
            <a:srgbClr val="2F5496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Connecting with returnees to re-engage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12"/>
          <p:cNvSpPr/>
          <p:nvPr/>
        </p:nvSpPr>
        <p:spPr>
          <a:xfrm>
            <a:off x="446200" y="5802700"/>
            <a:ext cx="9583800" cy="1002000"/>
          </a:xfrm>
          <a:prstGeom prst="roundRect">
            <a:avLst>
              <a:gd name="adj" fmla="val 16667"/>
            </a:avLst>
          </a:prstGeom>
          <a:solidFill>
            <a:srgbClr val="2F549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8890" marR="4572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</a:rPr>
              <a:t>POLL 3:</a:t>
            </a:r>
            <a:r>
              <a:rPr lang="en-US" sz="2400">
                <a:solidFill>
                  <a:schemeClr val="lt1"/>
                </a:solidFill>
              </a:rPr>
              <a:t>  Which of these topics would your Area Team like to discuss with the Hosting Advisory Group this placement season?</a:t>
            </a:r>
            <a:endParaRPr sz="10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3"/>
          <p:cNvSpPr/>
          <p:nvPr/>
        </p:nvSpPr>
        <p:spPr>
          <a:xfrm>
            <a:off x="298525" y="1465500"/>
            <a:ext cx="7994100" cy="20319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3"/>
          <p:cNvSpPr txBox="1"/>
          <p:nvPr/>
        </p:nvSpPr>
        <p:spPr>
          <a:xfrm>
            <a:off x="593725" y="1555075"/>
            <a:ext cx="74943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MyAFS H&amp;L  Hosting “H-E-R-O” Academy Training Materials</a:t>
            </a:r>
            <a:endParaRPr sz="2000" b="1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1" name="Google Shape;26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47551"/>
            <a:ext cx="12192000" cy="610344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13"/>
          <p:cNvSpPr/>
          <p:nvPr/>
        </p:nvSpPr>
        <p:spPr>
          <a:xfrm>
            <a:off x="8332175" y="2112000"/>
            <a:ext cx="3611100" cy="47367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3"/>
          <p:cNvSpPr/>
          <p:nvPr/>
        </p:nvSpPr>
        <p:spPr>
          <a:xfrm>
            <a:off x="231925" y="3521125"/>
            <a:ext cx="7994100" cy="33369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3"/>
          <p:cNvSpPr/>
          <p:nvPr/>
        </p:nvSpPr>
        <p:spPr>
          <a:xfrm>
            <a:off x="460518" y="547996"/>
            <a:ext cx="11147200" cy="571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8890" marR="4572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7AC2"/>
                </a:solidFill>
                <a:latin typeface="Arial"/>
                <a:ea typeface="Arial"/>
                <a:cs typeface="Arial"/>
                <a:sym typeface="Arial"/>
              </a:rPr>
              <a:t>Planning for Success</a:t>
            </a:r>
            <a:endParaRPr sz="32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5" name="Google Shape;265;p13"/>
          <p:cNvSpPr txBox="1"/>
          <p:nvPr/>
        </p:nvSpPr>
        <p:spPr>
          <a:xfrm>
            <a:off x="844975" y="1119828"/>
            <a:ext cx="10768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195262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75"/>
              <a:buFont typeface="Arial"/>
              <a:buChar char="•"/>
            </a:pPr>
            <a:r>
              <a:rPr lang="en-US" sz="227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Resources are available to help you plan Team’s hosting placement season</a:t>
            </a:r>
            <a:endParaRPr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6" name="Google Shape;26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42950" y="2727600"/>
            <a:ext cx="2989551" cy="3867464"/>
          </a:xfrm>
          <a:prstGeom prst="rect">
            <a:avLst/>
          </a:prstGeom>
          <a:noFill/>
          <a:ln>
            <a:noFill/>
          </a:ln>
          <a:effectLst>
            <a:outerShdw blurRad="57150" dist="104775" dir="756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67" name="Google Shape;267;p13"/>
          <p:cNvSpPr txBox="1"/>
          <p:nvPr/>
        </p:nvSpPr>
        <p:spPr>
          <a:xfrm>
            <a:off x="8629625" y="2035800"/>
            <a:ext cx="28926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Volunteer Area Team Planning Worksheet</a:t>
            </a:r>
            <a:endParaRPr sz="2000" b="1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8" name="Google Shape;26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7126" y="4012450"/>
            <a:ext cx="7333775" cy="2607724"/>
          </a:xfrm>
          <a:prstGeom prst="rect">
            <a:avLst/>
          </a:prstGeom>
          <a:noFill/>
          <a:ln>
            <a:noFill/>
          </a:ln>
          <a:effectLst>
            <a:outerShdw blurRad="57150" dist="104775" dir="756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69" name="Google Shape;269;p13"/>
          <p:cNvSpPr txBox="1"/>
          <p:nvPr/>
        </p:nvSpPr>
        <p:spPr>
          <a:xfrm>
            <a:off x="527125" y="3610700"/>
            <a:ext cx="74943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Area Team School Planning Worksheet/Workplan</a:t>
            </a:r>
            <a:endParaRPr sz="2000" b="1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0" name="Google Shape;27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7125" y="2016775"/>
            <a:ext cx="3961975" cy="139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86338" y="2016774"/>
            <a:ext cx="3086059" cy="139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4"/>
          <p:cNvSpPr/>
          <p:nvPr/>
        </p:nvSpPr>
        <p:spPr>
          <a:xfrm>
            <a:off x="460518" y="547996"/>
            <a:ext cx="11147200" cy="571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8890" marR="4572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7AC2"/>
                </a:solidFill>
                <a:latin typeface="Arial"/>
                <a:ea typeface="Arial"/>
                <a:cs typeface="Arial"/>
                <a:sym typeface="Arial"/>
              </a:rPr>
              <a:t>Next Steps</a:t>
            </a:r>
            <a:endParaRPr sz="32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8" name="Google Shape;278;p14"/>
          <p:cNvSpPr/>
          <p:nvPr/>
        </p:nvSpPr>
        <p:spPr>
          <a:xfrm>
            <a:off x="2084479" y="1699619"/>
            <a:ext cx="8442146" cy="368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4572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98">
              <a:solidFill>
                <a:srgbClr val="000000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279" name="Google Shape;27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47551"/>
            <a:ext cx="12192000" cy="610344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14"/>
          <p:cNvSpPr txBox="1"/>
          <p:nvPr/>
        </p:nvSpPr>
        <p:spPr>
          <a:xfrm>
            <a:off x="838960" y="1335903"/>
            <a:ext cx="10768758" cy="501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Schedule your Team’s hosting kick-off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Prepare to discuss how to change your Team’s mindset toward placement goals/deadlines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 with your Team to create/refine your hosting placement workplan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Attend HAG Volunteer-Led "Hosting Academy" Sessions to share ideas, successes and positive energy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Hosting Advisory Group Volunteer Co-Chair: Rachael.Ochoa@gmail.com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E3101B-51C0-43ED-A2CE-C4C6534D8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 fontScale="90000"/>
          </a:bodyPr>
          <a:lstStyle/>
          <a:p>
            <a:r>
              <a:rPr lang="en-US" sz="6000">
                <a:solidFill>
                  <a:schemeClr val="bg1"/>
                </a:solidFill>
              </a:rPr>
              <a:t>Field Leadership Support Plans:</a:t>
            </a:r>
            <a:br>
              <a:rPr lang="en-US" sz="6000">
                <a:solidFill>
                  <a:schemeClr val="bg1"/>
                </a:solidFill>
              </a:rPr>
            </a:br>
            <a:r>
              <a:rPr lang="en-US" sz="6000">
                <a:solidFill>
                  <a:schemeClr val="bg1"/>
                </a:solidFill>
              </a:rPr>
              <a:t>Host Family</a:t>
            </a:r>
            <a:br>
              <a:rPr lang="en-US" sz="6000">
                <a:solidFill>
                  <a:schemeClr val="bg1"/>
                </a:solidFill>
              </a:rPr>
            </a:br>
            <a:r>
              <a:rPr lang="en-US" sz="6000">
                <a:solidFill>
                  <a:schemeClr val="bg1"/>
                </a:solidFill>
              </a:rPr>
              <a:t>Recruitment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A0B32D0-5A31-49ED-B1D6-C78F2F98BD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759832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171311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7215-2F0B-4CDE-9F18-9B164E28C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Application Process Changes</a:t>
            </a:r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FA62C804-BBC3-4799-BBE9-2881C36498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9096202"/>
              </p:ext>
            </p:extLst>
          </p:nvPr>
        </p:nvGraphicFramePr>
        <p:xfrm>
          <a:off x="838200" y="1690688"/>
          <a:ext cx="10515600" cy="4486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45921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E3101B-51C0-43ED-A2CE-C4C6534D8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chemeClr val="bg1"/>
                </a:solidFill>
              </a:rPr>
              <a:t>Sponsored</a:t>
            </a:r>
            <a:br>
              <a:rPr lang="en-US" sz="6000">
                <a:solidFill>
                  <a:schemeClr val="bg1"/>
                </a:solidFill>
              </a:rPr>
            </a:br>
            <a:r>
              <a:rPr lang="en-US" sz="6000">
                <a:solidFill>
                  <a:schemeClr val="bg1"/>
                </a:solidFill>
              </a:rPr>
              <a:t>Programs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A0B32D0-5A31-49ED-B1D6-C78F2F98BD4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850541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72D05657-94EE-4B2D-BC1B-A1D0650636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7586665A-47B3-4AEE-BC94-15D89FF70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65099" y="486184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6151F9-BC06-4072-9951-D8D94A4F7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4542" y="486184"/>
            <a:ext cx="7363990" cy="1325563"/>
          </a:xfrm>
        </p:spPr>
        <p:txBody>
          <a:bodyPr>
            <a:normAutofit/>
          </a:bodyPr>
          <a:lstStyle/>
          <a:p>
            <a:r>
              <a:rPr lang="en-US"/>
              <a:t>School </a:t>
            </a:r>
            <a:br>
              <a:rPr lang="en-US"/>
            </a:br>
            <a:r>
              <a:rPr lang="en-US"/>
              <a:t>Outreach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21DB88E-A784-4611-BEBF-55A934CCE7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3"/>
          <a:stretch/>
        </p:blipFill>
        <p:spPr>
          <a:xfrm>
            <a:off x="581526" y="258142"/>
            <a:ext cx="3118718" cy="3118718"/>
          </a:xfrm>
          <a:custGeom>
            <a:avLst/>
            <a:gdLst/>
            <a:ahLst/>
            <a:cxnLst/>
            <a:rect l="l" t="t" r="r" b="b"/>
            <a:pathLst>
              <a:path w="2683042" h="2683042">
                <a:moveTo>
                  <a:pt x="102278" y="0"/>
                </a:moveTo>
                <a:lnTo>
                  <a:pt x="2580764" y="0"/>
                </a:lnTo>
                <a:cubicBezTo>
                  <a:pt x="2637251" y="0"/>
                  <a:pt x="2683042" y="45791"/>
                  <a:pt x="2683042" y="102278"/>
                </a:cubicBezTo>
                <a:lnTo>
                  <a:pt x="2683042" y="2580764"/>
                </a:lnTo>
                <a:cubicBezTo>
                  <a:pt x="2683042" y="2637251"/>
                  <a:pt x="2637251" y="2683042"/>
                  <a:pt x="2580764" y="2683042"/>
                </a:cubicBezTo>
                <a:lnTo>
                  <a:pt x="102278" y="2683042"/>
                </a:lnTo>
                <a:cubicBezTo>
                  <a:pt x="45791" y="2683042"/>
                  <a:pt x="0" y="2637251"/>
                  <a:pt x="0" y="2580764"/>
                </a:cubicBezTo>
                <a:lnTo>
                  <a:pt x="0" y="102278"/>
                </a:lnTo>
                <a:cubicBezTo>
                  <a:pt x="0" y="45791"/>
                  <a:pt x="45791" y="0"/>
                  <a:pt x="102278" y="0"/>
                </a:cubicBezTo>
                <a:close/>
              </a:path>
            </a:pathLst>
          </a:custGeom>
        </p:spPr>
      </p:pic>
      <p:pic>
        <p:nvPicPr>
          <p:cNvPr id="5" name="Picture 4" descr="A building with a gold roof&#10;&#10;Description automatically generated with low confidence">
            <a:extLst>
              <a:ext uri="{FF2B5EF4-FFF2-40B4-BE49-F238E27FC236}">
                <a16:creationId xmlns:a16="http://schemas.microsoft.com/office/drawing/2014/main" id="{B91AB90B-DCDA-476A-BDEA-A9CAAAA4F2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" r="1167" b="-6"/>
          <a:stretch/>
        </p:blipFill>
        <p:spPr>
          <a:xfrm>
            <a:off x="581526" y="3486449"/>
            <a:ext cx="3118718" cy="3118718"/>
          </a:xfrm>
          <a:custGeom>
            <a:avLst/>
            <a:gdLst/>
            <a:ahLst/>
            <a:cxnLst/>
            <a:rect l="l" t="t" r="r" b="b"/>
            <a:pathLst>
              <a:path w="2683042" h="2683042">
                <a:moveTo>
                  <a:pt x="102278" y="0"/>
                </a:moveTo>
                <a:lnTo>
                  <a:pt x="2580764" y="0"/>
                </a:lnTo>
                <a:cubicBezTo>
                  <a:pt x="2637251" y="0"/>
                  <a:pt x="2683042" y="45791"/>
                  <a:pt x="2683042" y="102278"/>
                </a:cubicBezTo>
                <a:lnTo>
                  <a:pt x="2683042" y="2580764"/>
                </a:lnTo>
                <a:cubicBezTo>
                  <a:pt x="2683042" y="2637251"/>
                  <a:pt x="2637251" y="2683042"/>
                  <a:pt x="2580764" y="2683042"/>
                </a:cubicBezTo>
                <a:lnTo>
                  <a:pt x="102278" y="2683042"/>
                </a:lnTo>
                <a:cubicBezTo>
                  <a:pt x="45791" y="2683042"/>
                  <a:pt x="0" y="2637251"/>
                  <a:pt x="0" y="2580764"/>
                </a:cubicBezTo>
                <a:lnTo>
                  <a:pt x="0" y="102278"/>
                </a:lnTo>
                <a:cubicBezTo>
                  <a:pt x="0" y="45791"/>
                  <a:pt x="45791" y="0"/>
                  <a:pt x="102278" y="0"/>
                </a:cubicBezTo>
                <a:close/>
              </a:path>
            </a:pathLst>
          </a:custGeom>
        </p:spPr>
      </p:pic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02EC5130-7517-4F77-A24F-F12E5CE36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4542" y="1946684"/>
            <a:ext cx="7363990" cy="4351338"/>
          </a:xfrm>
        </p:spPr>
        <p:txBody>
          <a:bodyPr>
            <a:normAutofit lnSpcReduction="10000"/>
          </a:bodyPr>
          <a:lstStyle/>
          <a:p>
            <a:pPr marL="457200" marR="0" indent="0" fontAlgn="base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Educator Meet &amp; Greet Events with AFS Partners </a:t>
            </a:r>
          </a:p>
          <a:p>
            <a:pPr marL="457200" marR="0" indent="0" fontAlgn="base">
              <a:spcBef>
                <a:spcPts val="0"/>
              </a:spcBef>
              <a:spcAft>
                <a:spcPts val="0"/>
              </a:spcAft>
              <a:buNone/>
            </a:pPr>
            <a:endParaRPr lang="en-US" sz="2400" b="1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marR="0" indent="0" fontAlgn="base">
              <a:spcBef>
                <a:spcPts val="0"/>
              </a:spcBef>
              <a:spcAft>
                <a:spcPts val="0"/>
              </a:spcAft>
              <a:buNone/>
            </a:pPr>
            <a:endParaRPr lang="en-US" sz="24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800100" lvl="1" indent="-342900" fontAlgn="base">
              <a:spcBef>
                <a:spcPts val="0"/>
              </a:spcBef>
              <a:buSzPts val="1000"/>
              <a:buFont typeface="Courier New" panose="02070309020205020404" pitchFamily="49" charset="0"/>
              <a:buChar char="o"/>
              <a:tabLst>
                <a:tab pos="-457200" algn="l"/>
              </a:tabLst>
            </a:pPr>
            <a:r>
              <a:rPr lang="en-US" b="1" u="none" strike="noStrike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Meet &amp; Greet with Thailand</a:t>
            </a:r>
            <a:r>
              <a:rPr lang="en-US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– February 8, 2022 at 8:00pm Eastern time (ALL Subject Areas Welcome)</a:t>
            </a:r>
          </a:p>
          <a:p>
            <a:pPr marL="800100" lvl="1" indent="-342900" fontAlgn="base">
              <a:spcBef>
                <a:spcPts val="0"/>
              </a:spcBef>
              <a:buSzPts val="1000"/>
              <a:buFont typeface="Courier New" panose="02070309020205020404" pitchFamily="49" charset="0"/>
              <a:buChar char="o"/>
              <a:tabLst>
                <a:tab pos="-457200" algn="l"/>
              </a:tabLst>
            </a:pPr>
            <a:endParaRPr lang="en-US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fontAlgn="base">
              <a:spcBef>
                <a:spcPts val="0"/>
              </a:spcBef>
              <a:buSzPts val="1000"/>
              <a:buFont typeface="Courier New" panose="02070309020205020404" pitchFamily="49" charset="0"/>
              <a:buChar char="o"/>
              <a:tabLst>
                <a:tab pos="-457200" algn="l"/>
              </a:tabLst>
            </a:pPr>
            <a:r>
              <a:rPr lang="en-US" b="1" u="none" strike="noStrike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Meet &amp; Greet with France</a:t>
            </a:r>
            <a:r>
              <a:rPr lang="en-US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– March 9, 2022 at 1:00pm Eastern time (Ideal for HS French Teacher)</a:t>
            </a:r>
          </a:p>
          <a:p>
            <a:pPr marL="800100" lvl="1" indent="-342900" fontAlgn="base">
              <a:spcBef>
                <a:spcPts val="0"/>
              </a:spcBef>
              <a:buSzPts val="1000"/>
              <a:buFont typeface="Courier New" panose="02070309020205020404" pitchFamily="49" charset="0"/>
              <a:buChar char="o"/>
              <a:tabLst>
                <a:tab pos="-457200" algn="l"/>
              </a:tabLst>
            </a:pPr>
            <a:endParaRPr lang="en-US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fontAlgn="base">
              <a:spcBef>
                <a:spcPts val="0"/>
              </a:spcBef>
              <a:buSzPts val="1000"/>
              <a:buFont typeface="Courier New" panose="02070309020205020404" pitchFamily="49" charset="0"/>
              <a:buChar char="o"/>
              <a:tabLst>
                <a:tab pos="-457200" algn="l"/>
              </a:tabLst>
            </a:pPr>
            <a:r>
              <a:rPr lang="en-US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Meet &amp; Greet with Spain – TBD April, 2022</a:t>
            </a:r>
            <a:endParaRPr lang="en-US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/>
          </a:p>
          <a:p>
            <a:r>
              <a:rPr lang="en-US"/>
              <a:t>#ConnectYourClassroom with AFS-USA!</a:t>
            </a:r>
          </a:p>
        </p:txBody>
      </p:sp>
    </p:spTree>
    <p:extLst>
      <p:ext uri="{BB962C8B-B14F-4D97-AF65-F5344CB8AC3E}">
        <p14:creationId xmlns:p14="http://schemas.microsoft.com/office/powerpoint/2010/main" val="3048745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3177" y="5309361"/>
            <a:ext cx="1560595" cy="1136824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"/>
          <p:cNvSpPr/>
          <p:nvPr/>
        </p:nvSpPr>
        <p:spPr>
          <a:xfrm>
            <a:off x="719850" y="586350"/>
            <a:ext cx="8860800" cy="7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Hosting Advisory Group </a:t>
            </a:r>
            <a:r>
              <a:rPr lang="en-US" sz="425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Agenda</a:t>
            </a:r>
            <a:endParaRPr sz="6100" b="0" i="0" u="none" strike="noStrike" cap="none"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00" name="Google Shape;100;p2"/>
          <p:cNvSpPr txBox="1"/>
          <p:nvPr/>
        </p:nvSpPr>
        <p:spPr>
          <a:xfrm>
            <a:off x="719843" y="1465558"/>
            <a:ext cx="7572600" cy="3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Welcome &amp; Introduction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Leading Together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NH22 Hosting Kick-Off Stats</a:t>
            </a:r>
            <a:endParaRPr/>
          </a:p>
          <a:p>
            <a:pPr marL="285750" marR="0" lvl="0" indent="-285750" algn="l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Monthly National Hosting Calls</a:t>
            </a:r>
            <a:endParaRPr/>
          </a:p>
          <a:p>
            <a:pPr marL="285750" marR="0" lvl="0" indent="-285750" algn="l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Planning for Success</a:t>
            </a:r>
            <a:endParaRPr/>
          </a:p>
          <a:p>
            <a:pPr marL="285750" marR="0" lvl="0" indent="-285750" algn="l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Next Steps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6151F9-BC06-4072-9951-D8D94A4F7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Study Abroad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41F17-9831-4AEE-AA1D-F8265F701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 fontScale="85000" lnSpcReduction="20000"/>
          </a:bodyPr>
          <a:lstStyle/>
          <a:p>
            <a:pPr marL="0" marR="0" latinLnBrk="1">
              <a:spcBef>
                <a:spcPts val="0"/>
              </a:spcBef>
              <a:spcAft>
                <a:spcPts val="0"/>
              </a:spcAft>
            </a:pPr>
            <a:endParaRPr lang="en-US" sz="1800" b="1" u="sng">
              <a:solidFill>
                <a:srgbClr val="323130"/>
              </a:solidFill>
              <a:effectLst/>
              <a:latin typeface="Segoe UI" panose="020B0502040204020203" pitchFamily="34" charset="0"/>
              <a:ea typeface="Calibri" panose="020F0502020204030204" pitchFamily="34" charset="0"/>
            </a:endParaRPr>
          </a:p>
          <a:p>
            <a:pPr marL="0" marR="0" indent="0" latinLnBrk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sng">
                <a:solidFill>
                  <a:srgbClr val="32313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2022 Departures! </a:t>
            </a:r>
          </a:p>
          <a:p>
            <a:pPr marL="0" marR="0" latinLnBrk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323130"/>
              </a:solidFill>
              <a:latin typeface="Segoe UI" panose="020B0502040204020203" pitchFamily="34" charset="0"/>
              <a:ea typeface="Calibri" panose="020F0502020204030204" pitchFamily="34" charset="0"/>
            </a:endParaRPr>
          </a:p>
          <a:p>
            <a:pPr marL="457200" lvl="1" algn="ctr" latinLnBrk="1">
              <a:spcBef>
                <a:spcPts val="0"/>
              </a:spcBef>
            </a:pPr>
            <a:r>
              <a:rPr lang="en-US" sz="1800">
                <a:solidFill>
                  <a:srgbClr val="323130"/>
                </a:solidFill>
                <a:latin typeface="Segoe UI" panose="020B0502040204020203" pitchFamily="34" charset="0"/>
                <a:ea typeface="Calibri" panose="020F0502020204030204" pitchFamily="34" charset="0"/>
              </a:rPr>
              <a:t>1 participant to Ireland this month</a:t>
            </a:r>
          </a:p>
          <a:p>
            <a:pPr marL="457200" lvl="1" algn="ctr" latinLnBrk="1">
              <a:spcBef>
                <a:spcPts val="0"/>
              </a:spcBef>
            </a:pPr>
            <a:endParaRPr lang="en-US" sz="1800">
              <a:solidFill>
                <a:srgbClr val="323130"/>
              </a:solidFill>
              <a:effectLst/>
              <a:latin typeface="Segoe UI" panose="020B0502040204020203" pitchFamily="34" charset="0"/>
              <a:ea typeface="Calibri" panose="020F0502020204030204" pitchFamily="34" charset="0"/>
            </a:endParaRPr>
          </a:p>
          <a:p>
            <a:pPr marL="457200" lvl="1" algn="ctr" latinLnBrk="1">
              <a:spcBef>
                <a:spcPts val="0"/>
              </a:spcBef>
            </a:pPr>
            <a:r>
              <a:rPr lang="en-US" sz="1800">
                <a:solidFill>
                  <a:srgbClr val="32313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8 participants to Argentina, Costa Rica &amp; Paraguay in February</a:t>
            </a:r>
          </a:p>
          <a:p>
            <a:pPr marL="457200" lvl="1" algn="ctr" latinLnBrk="1">
              <a:spcBef>
                <a:spcPts val="0"/>
              </a:spcBef>
            </a:pPr>
            <a:endParaRPr lang="en-US" sz="1800">
              <a:solidFill>
                <a:srgbClr val="323130"/>
              </a:solidFill>
              <a:effectLst/>
              <a:latin typeface="Segoe UI" panose="020B0502040204020203" pitchFamily="34" charset="0"/>
              <a:ea typeface="Calibri" panose="020F0502020204030204" pitchFamily="34" charset="0"/>
            </a:endParaRPr>
          </a:p>
          <a:p>
            <a:pPr marL="457200" lvl="1" algn="ctr" latinLnBrk="1">
              <a:spcBef>
                <a:spcPts val="0"/>
              </a:spcBef>
            </a:pPr>
            <a:r>
              <a:rPr lang="en-US" sz="1800">
                <a:solidFill>
                  <a:srgbClr val="323130"/>
                </a:solidFill>
                <a:latin typeface="Segoe UI" panose="020B0502040204020203" pitchFamily="34" charset="0"/>
                <a:ea typeface="Calibri" panose="020F0502020204030204" pitchFamily="34" charset="0"/>
              </a:rPr>
              <a:t>22 participants to Argentina &amp; Japan in March</a:t>
            </a:r>
          </a:p>
          <a:p>
            <a:pPr marL="457200" lvl="1" algn="ctr" latinLnBrk="1">
              <a:spcBef>
                <a:spcPts val="0"/>
              </a:spcBef>
            </a:pPr>
            <a:endParaRPr lang="en-US" sz="1800" b="1" u="sng">
              <a:solidFill>
                <a:srgbClr val="323130"/>
              </a:solidFill>
              <a:effectLst/>
              <a:latin typeface="Segoe UI" panose="020B0502040204020203" pitchFamily="34" charset="0"/>
              <a:ea typeface="Calibri" panose="020F0502020204030204" pitchFamily="34" charset="0"/>
            </a:endParaRPr>
          </a:p>
          <a:p>
            <a:pPr marL="0" marR="0" latinLnBrk="1">
              <a:spcBef>
                <a:spcPts val="0"/>
              </a:spcBef>
              <a:spcAft>
                <a:spcPts val="0"/>
              </a:spcAft>
            </a:pPr>
            <a:endParaRPr lang="en-US" sz="1800" b="1" u="sng">
              <a:solidFill>
                <a:srgbClr val="323130"/>
              </a:solidFill>
              <a:latin typeface="Segoe UI" panose="020B0502040204020203" pitchFamily="34" charset="0"/>
              <a:ea typeface="Calibri" panose="020F0502020204030204" pitchFamily="34" charset="0"/>
            </a:endParaRPr>
          </a:p>
          <a:p>
            <a:pPr marL="0" marR="0" indent="0" latinLnBrk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sng">
                <a:solidFill>
                  <a:srgbClr val="32313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Summer Programs underway:</a:t>
            </a:r>
          </a:p>
          <a:p>
            <a:pPr marL="0" indent="0" algn="ctr">
              <a:buNone/>
            </a:pPr>
            <a:r>
              <a:rPr lang="en-US" sz="1800" u="sng">
                <a:solidFill>
                  <a:srgbClr val="32313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hlinkClick r:id="rId2" tooltip="https://www.afsusa.org/programs/argentina-summer-high-school/"/>
              </a:rPr>
              <a:t>Argentina - Host Family</a:t>
            </a:r>
          </a:p>
          <a:p>
            <a:pPr marL="0" indent="0" algn="ctr">
              <a:buNone/>
            </a:pPr>
            <a:r>
              <a:rPr lang="en-US" sz="1800" u="sng">
                <a:solidFill>
                  <a:srgbClr val="32313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hlinkClick r:id="rId2" tooltip="https://www.afsusa.org/programs/argentina-summer-high-school/"/>
              </a:rPr>
              <a:t>Denmark - Folk School Summer Camp</a:t>
            </a:r>
          </a:p>
          <a:p>
            <a:pPr marL="0" indent="0" algn="ctr">
              <a:buNone/>
            </a:pPr>
            <a:r>
              <a:rPr lang="en-US" sz="1800" u="sng">
                <a:solidFill>
                  <a:srgbClr val="32313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hlinkClick r:id="rId2" tooltip="https://www.afsusa.org/programs/argentina-summer-high-school/"/>
              </a:rPr>
              <a:t>France - Language Learning</a:t>
            </a:r>
          </a:p>
          <a:p>
            <a:pPr marL="0" indent="0" algn="ctr">
              <a:buNone/>
            </a:pPr>
            <a:r>
              <a:rPr lang="en-US" sz="1800" u="sng">
                <a:solidFill>
                  <a:srgbClr val="32313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hlinkClick r:id="rId2" tooltip="https://www.afsusa.org/programs/argentina-summer-high-school/"/>
              </a:rPr>
              <a:t>Japan - Language Learning and Host Family</a:t>
            </a:r>
          </a:p>
          <a:p>
            <a:pPr marL="0" indent="0" algn="ctr">
              <a:buNone/>
            </a:pPr>
            <a:r>
              <a:rPr lang="en-US" sz="1800" u="sng">
                <a:solidFill>
                  <a:srgbClr val="32313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hlinkClick r:id="rId2" tooltip="https://www.afsusa.org/programs/argentina-summer-high-school/"/>
              </a:rPr>
              <a:t>Spain - Global Prep</a:t>
            </a:r>
          </a:p>
          <a:p>
            <a:pPr marL="0" indent="0" algn="ctr">
              <a:buNone/>
            </a:pPr>
            <a:r>
              <a:rPr lang="en-US" sz="1800" u="sng">
                <a:solidFill>
                  <a:srgbClr val="32313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hlinkClick r:id="rId2" tooltip="https://www.afsusa.org/programs/argentina-summer-high-school/"/>
              </a:rPr>
              <a:t>Spain - Language Learning</a:t>
            </a:r>
          </a:p>
          <a:p>
            <a:pPr marL="0" indent="0" algn="ctr">
              <a:buNone/>
            </a:pPr>
            <a:r>
              <a:rPr lang="en-US" sz="1800" u="sng">
                <a:solidFill>
                  <a:srgbClr val="32313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hlinkClick r:id="rId2" tooltip="https://www.afsusa.org/programs/argentina-summer-high-school/"/>
              </a:rPr>
              <a:t>Kenya - Global Prep</a:t>
            </a:r>
            <a:endParaRPr lang="en-US" sz="1800" u="sng">
              <a:solidFill>
                <a:srgbClr val="323130"/>
              </a:solidFill>
              <a:effectLst/>
              <a:latin typeface="Segoe UI" panose="020B0502040204020203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b="1" u="sng">
              <a:solidFill>
                <a:srgbClr val="323130"/>
              </a:solidFill>
              <a:latin typeface="Segoe UI" panose="020B0502040204020203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b="1" u="sng">
                <a:solidFill>
                  <a:srgbClr val="323130"/>
                </a:solidFill>
                <a:latin typeface="Segoe UI" panose="020B0502040204020203" pitchFamily="34" charset="0"/>
                <a:ea typeface="Times New Roman" panose="02020603050405020304" pitchFamily="18" charset="0"/>
              </a:rPr>
              <a:t>Summer/Fall Departures NH22</a:t>
            </a:r>
          </a:p>
          <a:p>
            <a:pPr marL="0" indent="0" algn="ctr">
              <a:buNone/>
            </a:pPr>
            <a:r>
              <a:rPr lang="en-US" sz="1800">
                <a:solidFill>
                  <a:srgbClr val="323130"/>
                </a:solidFill>
                <a:latin typeface="Segoe UI" panose="020B0502040204020203" pitchFamily="34" charset="0"/>
                <a:ea typeface="Times New Roman" panose="02020603050405020304" pitchFamily="18" charset="0"/>
              </a:rPr>
              <a:t>Spain, France, Germany, Portugal and Norway are FULL!</a:t>
            </a:r>
          </a:p>
          <a:p>
            <a:pPr marL="0" indent="0" algn="ctr">
              <a:buNone/>
            </a:pPr>
            <a:endParaRPr lang="en-US" sz="1800" u="sng">
              <a:solidFill>
                <a:srgbClr val="323130"/>
              </a:solidFill>
              <a:latin typeface="Segoe UI" panose="020B0502040204020203" pitchFamily="34" charset="0"/>
              <a:ea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1800" b="1">
                <a:solidFill>
                  <a:srgbClr val="323130"/>
                </a:solidFill>
                <a:latin typeface="Segoe UI" panose="020B0502040204020203" pitchFamily="34" charset="0"/>
                <a:ea typeface="Times New Roman" panose="02020603050405020304" pitchFamily="18" charset="0"/>
              </a:rPr>
              <a:t>Stay tuned for updates on the Study Abroad Interview Experience</a:t>
            </a:r>
          </a:p>
          <a:p>
            <a:pPr marL="0" indent="0">
              <a:buNone/>
            </a:pPr>
            <a:endParaRPr lang="en-US" sz="1800" u="sng">
              <a:solidFill>
                <a:srgbClr val="323130"/>
              </a:solidFill>
              <a:effectLst/>
              <a:latin typeface="Segoe UI" panose="020B0502040204020203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5389570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5"/>
          <p:cNvSpPr/>
          <p:nvPr/>
        </p:nvSpPr>
        <p:spPr>
          <a:xfrm>
            <a:off x="4692412" y="3561066"/>
            <a:ext cx="2942932" cy="353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365759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28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afsusa.org</a:t>
            </a:r>
            <a:endParaRPr sz="1828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86" name="Google Shape;286;p15"/>
          <p:cNvSpPr/>
          <p:nvPr/>
        </p:nvSpPr>
        <p:spPr>
          <a:xfrm>
            <a:off x="4692412" y="3010928"/>
            <a:ext cx="2928779" cy="548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94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THANK YOU!</a:t>
            </a:r>
            <a:endParaRPr sz="3094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7" name="Google Shape;28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6792" y="116690"/>
            <a:ext cx="9238416" cy="66246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0a8695c064_0_1"/>
          <p:cNvSpPr/>
          <p:nvPr/>
        </p:nvSpPr>
        <p:spPr>
          <a:xfrm>
            <a:off x="460518" y="547996"/>
            <a:ext cx="11147100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/>
          <a:p>
            <a:pPr marL="8890" marR="4572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rgbClr val="007A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g10a8695c064_0_1"/>
          <p:cNvSpPr/>
          <p:nvPr/>
        </p:nvSpPr>
        <p:spPr>
          <a:xfrm>
            <a:off x="2084479" y="1699619"/>
            <a:ext cx="84420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/>
          <a:p>
            <a:pPr marL="0" marR="4572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98" b="0" i="0" u="none" strike="noStrike" cap="none">
              <a:solidFill>
                <a:srgbClr val="000000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07" name="Google Shape;107;g10a8695c064_0_1"/>
          <p:cNvSpPr/>
          <p:nvPr/>
        </p:nvSpPr>
        <p:spPr>
          <a:xfrm>
            <a:off x="3511748" y="5364540"/>
            <a:ext cx="6948900" cy="3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1" b="0" i="0" u="none" strike="noStrike" cap="none">
              <a:solidFill>
                <a:srgbClr val="000000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108" name="Google Shape;108;g10a8695c064_0_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47551"/>
            <a:ext cx="12191997" cy="610344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g10a8695c064_0_1"/>
          <p:cNvSpPr txBox="1"/>
          <p:nvPr/>
        </p:nvSpPr>
        <p:spPr>
          <a:xfrm>
            <a:off x="4724400" y="3200400"/>
            <a:ext cx="2743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Click to add text</a:t>
            </a:r>
            <a:endParaRPr/>
          </a:p>
        </p:txBody>
      </p:sp>
      <p:sp>
        <p:nvSpPr>
          <p:cNvPr id="110" name="Google Shape;110;g10a8695c064_0_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8890" marR="4572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7AC2"/>
              </a:buClr>
              <a:buSzPts val="3200"/>
              <a:buFont typeface="Arial"/>
              <a:buNone/>
            </a:pPr>
            <a:r>
              <a:rPr lang="en-US" sz="3200">
                <a:solidFill>
                  <a:srgbClr val="007AC2"/>
                </a:solidFill>
                <a:latin typeface="Arial"/>
                <a:ea typeface="Arial"/>
                <a:cs typeface="Arial"/>
                <a:sym typeface="Arial"/>
              </a:rPr>
              <a:t>Welcome on board to your 2022 Hosting Kick-Off! </a:t>
            </a:r>
            <a:endParaRPr sz="3200">
              <a:solidFill>
                <a:srgbClr val="007AC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11" name="Google Shape;111;g10a8695c064_0_1"/>
          <p:cNvSpPr txBox="1"/>
          <p:nvPr/>
        </p:nvSpPr>
        <p:spPr>
          <a:xfrm flipH="1">
            <a:off x="10561003" y="4681205"/>
            <a:ext cx="1314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Click to ad text</a:t>
            </a:r>
            <a:endParaRPr/>
          </a:p>
        </p:txBody>
      </p:sp>
      <p:pic>
        <p:nvPicPr>
          <p:cNvPr id="112" name="Google Shape;112;g10a8695c064_0_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4425" y="1442600"/>
            <a:ext cx="8688650" cy="3775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g10a8695c064_0_1"/>
          <p:cNvPicPr preferRelativeResize="0"/>
          <p:nvPr/>
        </p:nvPicPr>
        <p:blipFill rotWithShape="1">
          <a:blip r:embed="rId5">
            <a:alphaModFix/>
          </a:blip>
          <a:srcRect b="18126"/>
          <a:stretch/>
        </p:blipFill>
        <p:spPr>
          <a:xfrm>
            <a:off x="9363075" y="4681200"/>
            <a:ext cx="2828925" cy="1325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g10a8695c064_0_1"/>
          <p:cNvSpPr txBox="1">
            <a:spLocks noGrp="1"/>
          </p:cNvSpPr>
          <p:nvPr>
            <p:ph type="title"/>
          </p:nvPr>
        </p:nvSpPr>
        <p:spPr>
          <a:xfrm>
            <a:off x="838200" y="48964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8890" marR="4572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7AC2"/>
              </a:buClr>
              <a:buSzPts val="3200"/>
              <a:buFont typeface="Arial"/>
              <a:buNone/>
            </a:pPr>
            <a:endParaRPr/>
          </a:p>
        </p:txBody>
      </p:sp>
      <p:sp>
        <p:nvSpPr>
          <p:cNvPr id="115" name="Google Shape;115;g10a8695c064_0_1"/>
          <p:cNvSpPr/>
          <p:nvPr/>
        </p:nvSpPr>
        <p:spPr>
          <a:xfrm>
            <a:off x="838200" y="5650300"/>
            <a:ext cx="9191700" cy="1002000"/>
          </a:xfrm>
          <a:prstGeom prst="roundRect">
            <a:avLst>
              <a:gd name="adj" fmla="val 16667"/>
            </a:avLst>
          </a:prstGeom>
          <a:solidFill>
            <a:srgbClr val="2F549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8890" marR="4572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</a:rPr>
              <a:t>POLL 1:</a:t>
            </a:r>
            <a:r>
              <a:rPr lang="en-US" sz="2400">
                <a:solidFill>
                  <a:schemeClr val="lt1"/>
                </a:solidFill>
              </a:rPr>
              <a:t>  Have you been involved with AFS-USA hosting before, and if so, how long?</a:t>
            </a:r>
            <a:endParaRPr sz="10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"/>
          <p:cNvSpPr/>
          <p:nvPr/>
        </p:nvSpPr>
        <p:spPr>
          <a:xfrm>
            <a:off x="460518" y="547996"/>
            <a:ext cx="11147200" cy="571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8890" marR="4572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rgbClr val="007A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4"/>
          <p:cNvSpPr/>
          <p:nvPr/>
        </p:nvSpPr>
        <p:spPr>
          <a:xfrm>
            <a:off x="2084479" y="1699619"/>
            <a:ext cx="8442146" cy="368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4572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98" b="0" i="0" u="none" strike="noStrike" cap="none">
              <a:solidFill>
                <a:srgbClr val="000000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22" name="Google Shape;122;p4"/>
          <p:cNvSpPr/>
          <p:nvPr/>
        </p:nvSpPr>
        <p:spPr>
          <a:xfrm>
            <a:off x="3511748" y="5364540"/>
            <a:ext cx="6949015" cy="389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1" b="0" i="0" u="none" strike="noStrike" cap="none">
              <a:solidFill>
                <a:srgbClr val="000000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123" name="Google Shape;12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47551"/>
            <a:ext cx="12192000" cy="610344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4"/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Click to add text</a:t>
            </a:r>
            <a:endParaRPr/>
          </a:p>
        </p:txBody>
      </p:sp>
      <p:sp>
        <p:nvSpPr>
          <p:cNvPr id="125" name="Google Shape;125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8890" marR="4572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7AC2"/>
              </a:buClr>
              <a:buSzPts val="3200"/>
              <a:buFont typeface="Arial"/>
              <a:buNone/>
            </a:pPr>
            <a:r>
              <a:rPr lang="en-US" sz="3200">
                <a:solidFill>
                  <a:srgbClr val="007AC2"/>
                </a:solidFill>
                <a:latin typeface="Arial"/>
                <a:ea typeface="Arial"/>
                <a:cs typeface="Arial"/>
                <a:sym typeface="Arial"/>
              </a:rPr>
              <a:t>Why we’re here</a:t>
            </a:r>
            <a:endParaRPr sz="32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26" name="Google Shape;126;p4"/>
          <p:cNvSpPr txBox="1">
            <a:spLocks noGrp="1"/>
          </p:cNvSpPr>
          <p:nvPr>
            <p:ph type="body" idx="1"/>
          </p:nvPr>
        </p:nvSpPr>
        <p:spPr>
          <a:xfrm>
            <a:off x="840373" y="1116789"/>
            <a:ext cx="10762306" cy="3299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3597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16"/>
              <a:buChar char="•"/>
            </a:pPr>
            <a:r>
              <a:rPr lang="en-US" sz="2916">
                <a:solidFill>
                  <a:schemeClr val="dk1"/>
                </a:solidFill>
              </a:rPr>
              <a:t>Hosting Advisory Group and Hosting Field Staff </a:t>
            </a:r>
            <a:r>
              <a:rPr lang="en-US" sz="2916" b="1">
                <a:solidFill>
                  <a:schemeClr val="dk1"/>
                </a:solidFill>
                <a:highlight>
                  <a:srgbClr val="C0C0C0"/>
                </a:highlight>
              </a:rPr>
              <a:t>LEADING TOGETHER</a:t>
            </a:r>
            <a:endParaRPr sz="2916"/>
          </a:p>
          <a:p>
            <a:pPr marL="685800" lvl="1" indent="-22911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8"/>
              <a:buChar char="•"/>
            </a:pPr>
            <a:r>
              <a:rPr lang="en-US" sz="2408">
                <a:solidFill>
                  <a:schemeClr val="dk1"/>
                </a:solidFill>
              </a:rPr>
              <a:t>Idea for Monthly National Meetings Came out of the Summit</a:t>
            </a:r>
            <a:endParaRPr sz="2408"/>
          </a:p>
          <a:p>
            <a:pPr marL="228600" lvl="0" indent="-23597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16"/>
              <a:buChar char="•"/>
            </a:pPr>
            <a:r>
              <a:rPr lang="en-US" sz="2916">
                <a:solidFill>
                  <a:schemeClr val="dk1"/>
                </a:solidFill>
              </a:rPr>
              <a:t>Goals of the National “Hosting Academy”:</a:t>
            </a:r>
            <a:endParaRPr sz="2916"/>
          </a:p>
          <a:p>
            <a:pPr marL="685800" lvl="1" indent="-222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en-US" sz="2300">
                <a:solidFill>
                  <a:schemeClr val="dk1"/>
                </a:solidFill>
              </a:rPr>
              <a:t>To create a regular, collaborative space for positive volunteer interaction and support across Area Teams/Chapters</a:t>
            </a:r>
            <a:endParaRPr sz="2300"/>
          </a:p>
          <a:p>
            <a:pPr marL="685800" lvl="1" indent="-222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en-US" sz="2300">
                <a:solidFill>
                  <a:schemeClr val="dk1"/>
                </a:solidFill>
              </a:rPr>
              <a:t>To share best practices/ideas across Area Teams and Regions – recognizing that all teams are unique</a:t>
            </a:r>
            <a:endParaRPr sz="2300"/>
          </a:p>
          <a:p>
            <a:pPr marL="685800" lvl="1" indent="-222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en-US" sz="2300">
                <a:solidFill>
                  <a:schemeClr val="dk1"/>
                </a:solidFill>
              </a:rPr>
              <a:t>To create and maintain energy and enthusiasm around the hosting placement efforts</a:t>
            </a:r>
            <a:endParaRPr sz="2300">
              <a:solidFill>
                <a:schemeClr val="dk1"/>
              </a:solidFill>
            </a:endParaRPr>
          </a:p>
        </p:txBody>
      </p:sp>
      <p:sp>
        <p:nvSpPr>
          <p:cNvPr id="127" name="Google Shape;127;p4"/>
          <p:cNvSpPr txBox="1"/>
          <p:nvPr/>
        </p:nvSpPr>
        <p:spPr>
          <a:xfrm flipH="1">
            <a:off x="10561011" y="4681205"/>
            <a:ext cx="131489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Click to ad text</a:t>
            </a:r>
            <a:endParaRPr/>
          </a:p>
        </p:txBody>
      </p:sp>
      <p:pic>
        <p:nvPicPr>
          <p:cNvPr id="128" name="Google Shape;12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21645" y="4402460"/>
            <a:ext cx="4653424" cy="231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"/>
          <p:cNvSpPr/>
          <p:nvPr/>
        </p:nvSpPr>
        <p:spPr>
          <a:xfrm>
            <a:off x="460518" y="547996"/>
            <a:ext cx="11147200" cy="571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8890" marR="4572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rgbClr val="007A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5"/>
          <p:cNvSpPr/>
          <p:nvPr/>
        </p:nvSpPr>
        <p:spPr>
          <a:xfrm>
            <a:off x="2084479" y="1699619"/>
            <a:ext cx="8442146" cy="368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4572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98" b="0" i="0" u="none" strike="noStrike" cap="none">
              <a:solidFill>
                <a:srgbClr val="000000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36" name="Google Shape;136;p5"/>
          <p:cNvSpPr/>
          <p:nvPr/>
        </p:nvSpPr>
        <p:spPr>
          <a:xfrm>
            <a:off x="3511748" y="5364540"/>
            <a:ext cx="6949015" cy="389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1" b="0" i="0" u="none" strike="noStrike" cap="none">
              <a:solidFill>
                <a:srgbClr val="000000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137" name="Google Shape;137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47551"/>
            <a:ext cx="12192000" cy="610344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5"/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Click to add text</a:t>
            </a:r>
            <a:endParaRPr/>
          </a:p>
        </p:txBody>
      </p:sp>
      <p:sp>
        <p:nvSpPr>
          <p:cNvPr id="139" name="Google Shape;139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8890" marR="4572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7AC2"/>
              </a:buClr>
              <a:buSzPts val="3200"/>
              <a:buFont typeface="Arial"/>
              <a:buNone/>
            </a:pPr>
            <a:r>
              <a:rPr lang="en-US" sz="3200">
                <a:solidFill>
                  <a:srgbClr val="007AC2"/>
                </a:solidFill>
                <a:latin typeface="Arial"/>
                <a:ea typeface="Arial"/>
                <a:cs typeface="Arial"/>
                <a:sym typeface="Arial"/>
              </a:rPr>
              <a:t>Interconnections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40" name="Google Shape;140;p5"/>
          <p:cNvSpPr txBox="1">
            <a:spLocks noGrp="1"/>
          </p:cNvSpPr>
          <p:nvPr>
            <p:ph type="body" idx="1"/>
          </p:nvPr>
        </p:nvSpPr>
        <p:spPr>
          <a:xfrm>
            <a:off x="811619" y="1357486"/>
            <a:ext cx="6301982" cy="394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solidFill>
                  <a:schemeClr val="dk1"/>
                </a:solidFill>
              </a:rPr>
              <a:t>Many ways people become engaged with AFS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solidFill>
                  <a:schemeClr val="dk1"/>
                </a:solidFill>
              </a:rPr>
              <a:t>But the common theme is that we’re all striving to deliver on the organization’s mission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solidFill>
                  <a:schemeClr val="dk1"/>
                </a:solidFill>
              </a:rPr>
              <a:t>And we all rely on one another as partners and collaborators to achieve our shared goals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solidFill>
                  <a:schemeClr val="dk1"/>
                </a:solidFill>
              </a:rPr>
              <a:t>Without any one group, the AFS Experience can’t be achieved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>
              <a:solidFill>
                <a:schemeClr val="dk1"/>
              </a:solidFill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41" name="Google Shape;141;p5"/>
          <p:cNvSpPr txBox="1"/>
          <p:nvPr/>
        </p:nvSpPr>
        <p:spPr>
          <a:xfrm flipH="1">
            <a:off x="10561011" y="4681205"/>
            <a:ext cx="131489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Click to ad text</a:t>
            </a:r>
            <a:endParaRPr/>
          </a:p>
        </p:txBody>
      </p:sp>
      <p:pic>
        <p:nvPicPr>
          <p:cNvPr id="142" name="Google Shape;142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67519" y="1414086"/>
            <a:ext cx="4431966" cy="3941959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5"/>
          <p:cNvSpPr txBox="1"/>
          <p:nvPr/>
        </p:nvSpPr>
        <p:spPr>
          <a:xfrm>
            <a:off x="3046344" y="3244334"/>
            <a:ext cx="609268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96350" y="4790075"/>
            <a:ext cx="1005788" cy="1005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33307" y="4427459"/>
            <a:ext cx="1321593" cy="1321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88759" y="3576514"/>
            <a:ext cx="2118860" cy="1408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44512" y="3529718"/>
            <a:ext cx="1644638" cy="1042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215842" y="1464351"/>
            <a:ext cx="1976158" cy="1430454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6"/>
          <p:cNvSpPr/>
          <p:nvPr/>
        </p:nvSpPr>
        <p:spPr>
          <a:xfrm>
            <a:off x="460518" y="547996"/>
            <a:ext cx="11147200" cy="571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8890" marR="4572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7AC2"/>
                </a:solidFill>
                <a:latin typeface="Arial"/>
                <a:ea typeface="Arial"/>
                <a:cs typeface="Arial"/>
                <a:sym typeface="Arial"/>
              </a:rPr>
              <a:t>Placement/Arrival on Planned Arrival</a:t>
            </a:r>
            <a:endParaRPr sz="32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5" name="Google Shape;155;p6"/>
          <p:cNvSpPr/>
          <p:nvPr/>
        </p:nvSpPr>
        <p:spPr>
          <a:xfrm>
            <a:off x="2084479" y="1699619"/>
            <a:ext cx="8442146" cy="368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4572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98">
              <a:solidFill>
                <a:srgbClr val="000000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56" name="Google Shape;156;p6"/>
          <p:cNvSpPr/>
          <p:nvPr/>
        </p:nvSpPr>
        <p:spPr>
          <a:xfrm>
            <a:off x="3511748" y="5364540"/>
            <a:ext cx="6949015" cy="389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1">
              <a:solidFill>
                <a:srgbClr val="000000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157" name="Google Shape;157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6247551"/>
            <a:ext cx="12192000" cy="610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690128" y="242775"/>
            <a:ext cx="1810115" cy="1273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070165" y="1464351"/>
            <a:ext cx="1644638" cy="1672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549038" y="547996"/>
            <a:ext cx="1135423" cy="809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6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048579" y="1249897"/>
            <a:ext cx="4237105" cy="376826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6"/>
          <p:cNvSpPr txBox="1"/>
          <p:nvPr/>
        </p:nvSpPr>
        <p:spPr>
          <a:xfrm>
            <a:off x="838961" y="1335903"/>
            <a:ext cx="6301982" cy="501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Customer Satisfaction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Travel &amp; Logistics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Orientation Plans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School Relations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Avoiding Strain on Other Area Teams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Sending Partner Relations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Volunteer Retention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Sending Recruitment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6"/>
          <p:cNvSpPr/>
          <p:nvPr/>
        </p:nvSpPr>
        <p:spPr>
          <a:xfrm>
            <a:off x="838200" y="5650300"/>
            <a:ext cx="9191700" cy="1002000"/>
          </a:xfrm>
          <a:prstGeom prst="roundRect">
            <a:avLst>
              <a:gd name="adj" fmla="val 16667"/>
            </a:avLst>
          </a:prstGeom>
          <a:solidFill>
            <a:srgbClr val="2F549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8890" marR="4572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</a:rPr>
              <a:t>POLL 2:</a:t>
            </a:r>
            <a:r>
              <a:rPr lang="en-US" sz="2400">
                <a:solidFill>
                  <a:schemeClr val="lt1"/>
                </a:solidFill>
              </a:rPr>
              <a:t>  Has your Area Team already placed (PWP) a participant for 2022-23 school year?</a:t>
            </a:r>
            <a:endParaRPr sz="10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7"/>
          <p:cNvSpPr/>
          <p:nvPr/>
        </p:nvSpPr>
        <p:spPr>
          <a:xfrm>
            <a:off x="460518" y="547996"/>
            <a:ext cx="11147200" cy="571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8890" marR="4572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7AC2"/>
                </a:solidFill>
                <a:latin typeface="Arial"/>
                <a:ea typeface="Arial"/>
                <a:cs typeface="Arial"/>
                <a:sym typeface="Arial"/>
              </a:rPr>
              <a:t>Placements become more difficult as the season progress</a:t>
            </a:r>
            <a:endParaRPr sz="32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0" name="Google Shape;170;p7"/>
          <p:cNvSpPr/>
          <p:nvPr/>
        </p:nvSpPr>
        <p:spPr>
          <a:xfrm>
            <a:off x="2084479" y="1699619"/>
            <a:ext cx="8442146" cy="368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4572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98">
              <a:solidFill>
                <a:srgbClr val="000000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171" name="Google Shape;171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47551"/>
            <a:ext cx="12192000" cy="610344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7"/>
          <p:cNvSpPr txBox="1"/>
          <p:nvPr/>
        </p:nvSpPr>
        <p:spPr>
          <a:xfrm>
            <a:off x="838961" y="1335903"/>
            <a:ext cx="6345115" cy="501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Host school deadlines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Availability of school administration and staff after school lets out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Competition for spots with other exchange organizations </a:t>
            </a:r>
            <a:endParaRPr/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...so planning and starting your team's placement efforts early can help your team reach your goal </a:t>
            </a:r>
            <a:endParaRPr/>
          </a:p>
        </p:txBody>
      </p:sp>
      <p:pic>
        <p:nvPicPr>
          <p:cNvPr id="173" name="Google Shape;173;p7" descr="A picture containing text, road, sky, outdoor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82929" y="1335658"/>
            <a:ext cx="5014822" cy="49199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43078" y="3042682"/>
            <a:ext cx="4848922" cy="3167288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8"/>
          <p:cNvSpPr/>
          <p:nvPr/>
        </p:nvSpPr>
        <p:spPr>
          <a:xfrm>
            <a:off x="460518" y="547996"/>
            <a:ext cx="11147200" cy="571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8890" marR="4572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7AC2"/>
                </a:solidFill>
                <a:latin typeface="Arial"/>
                <a:ea typeface="Arial"/>
                <a:cs typeface="Arial"/>
                <a:sym typeface="Arial"/>
              </a:rPr>
              <a:t>Changing Our Mindset – Goal Setting</a:t>
            </a:r>
            <a:endParaRPr sz="32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1" name="Google Shape;181;p8"/>
          <p:cNvSpPr/>
          <p:nvPr/>
        </p:nvSpPr>
        <p:spPr>
          <a:xfrm>
            <a:off x="2084479" y="1699619"/>
            <a:ext cx="8442146" cy="368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4572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98">
              <a:solidFill>
                <a:srgbClr val="000000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82" name="Google Shape;182;p8"/>
          <p:cNvSpPr/>
          <p:nvPr/>
        </p:nvSpPr>
        <p:spPr>
          <a:xfrm>
            <a:off x="3511748" y="5364540"/>
            <a:ext cx="6949015" cy="389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1">
              <a:solidFill>
                <a:srgbClr val="000000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183" name="Google Shape;183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47551"/>
            <a:ext cx="12192000" cy="610344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8"/>
          <p:cNvSpPr txBox="1"/>
          <p:nvPr/>
        </p:nvSpPr>
        <p:spPr>
          <a:xfrm>
            <a:off x="838960" y="1335903"/>
            <a:ext cx="6019398" cy="562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Area Team’s North Star Goal: </a:t>
            </a:r>
            <a:endParaRPr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will place a minimum of 90% of our participants by July 26 </a:t>
            </a:r>
            <a:endParaRPr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will place our total goal of hosted students  by the DOS placement deadline (Aug 31)</a:t>
            </a:r>
            <a:endParaRPr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will work and communicate according to these goals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9"/>
          <p:cNvSpPr/>
          <p:nvPr/>
        </p:nvSpPr>
        <p:spPr>
          <a:xfrm>
            <a:off x="460518" y="547996"/>
            <a:ext cx="11147200" cy="571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8890" marR="4572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7AC2"/>
                </a:solidFill>
                <a:latin typeface="Arial"/>
                <a:ea typeface="Arial"/>
                <a:cs typeface="Arial"/>
                <a:sym typeface="Arial"/>
              </a:rPr>
              <a:t>Impossible is Nothing</a:t>
            </a:r>
            <a:endParaRPr sz="32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1" name="Google Shape;191;p9"/>
          <p:cNvSpPr/>
          <p:nvPr/>
        </p:nvSpPr>
        <p:spPr>
          <a:xfrm>
            <a:off x="2084479" y="1699619"/>
            <a:ext cx="8442146" cy="368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4572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98">
              <a:solidFill>
                <a:srgbClr val="000000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92" name="Google Shape;192;p9"/>
          <p:cNvSpPr/>
          <p:nvPr/>
        </p:nvSpPr>
        <p:spPr>
          <a:xfrm>
            <a:off x="3511748" y="5364540"/>
            <a:ext cx="6949015" cy="389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1">
              <a:solidFill>
                <a:srgbClr val="000000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193" name="Google Shape;193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47551"/>
            <a:ext cx="12192000" cy="610344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9"/>
          <p:cNvSpPr txBox="1"/>
          <p:nvPr/>
        </p:nvSpPr>
        <p:spPr>
          <a:xfrm>
            <a:off x="921172" y="1178041"/>
            <a:ext cx="10768800" cy="50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Leading Together as an organization we can meet our placement goals</a:t>
            </a:r>
            <a:endParaRPr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 of each agenda for the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HAG 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National Hosting Meetings will be sharing ways that Area Teams can plan and take action for success </a:t>
            </a:r>
            <a:endParaRPr/>
          </a:p>
        </p:txBody>
      </p:sp>
      <p:sp>
        <p:nvSpPr>
          <p:cNvPr id="195" name="Google Shape;195;p9"/>
          <p:cNvSpPr/>
          <p:nvPr/>
        </p:nvSpPr>
        <p:spPr>
          <a:xfrm>
            <a:off x="120100" y="2476500"/>
            <a:ext cx="5976000" cy="1512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Educate Your Team’s Volunteers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Explain benefits of meeting placement goals for your team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Explain hosting application process</a:t>
            </a:r>
            <a:endParaRPr sz="12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Agree on terminology in how we speak and write</a:t>
            </a:r>
            <a:endParaRPr sz="12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Set expectation we need every volunteer involved</a:t>
            </a:r>
            <a:endParaRPr sz="12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Prepare for commonly asked questions/concerns</a:t>
            </a:r>
            <a:endParaRPr sz="1200"/>
          </a:p>
        </p:txBody>
      </p:sp>
      <p:sp>
        <p:nvSpPr>
          <p:cNvPr id="196" name="Google Shape;196;p9"/>
          <p:cNvSpPr/>
          <p:nvPr/>
        </p:nvSpPr>
        <p:spPr>
          <a:xfrm>
            <a:off x="6276725" y="2460900"/>
            <a:ext cx="5875200" cy="1512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Communicate with ALL Volunteers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Let the entire team know what’s going on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All should know the your goals/dates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Send progress updates regularly to entire area team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Ask all to help and provide specific tasks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Everyone can potentially add something 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9"/>
          <p:cNvSpPr/>
          <p:nvPr/>
        </p:nvSpPr>
        <p:spPr>
          <a:xfrm>
            <a:off x="120100" y="4090073"/>
            <a:ext cx="5976000" cy="13773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Create a Team Hosting Placement Theme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Allows you to write creative update communications</a:t>
            </a:r>
            <a:endParaRPr sz="16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Makes it more fun to be involved</a:t>
            </a:r>
            <a:endParaRPr sz="16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Promotes team spirit</a:t>
            </a:r>
            <a:endParaRPr sz="16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9"/>
          <p:cNvSpPr/>
          <p:nvPr/>
        </p:nvSpPr>
        <p:spPr>
          <a:xfrm>
            <a:off x="6244800" y="4127253"/>
            <a:ext cx="5875200" cy="13773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Plan for Success</a:t>
            </a:r>
            <a:endParaRPr sz="13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Schedule a Team kickoff as early as possible</a:t>
            </a:r>
            <a:endParaRPr sz="1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Know your school requirements/deadlines</a:t>
            </a:r>
            <a:endParaRPr sz="1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Create a culture of action </a:t>
            </a:r>
            <a:endParaRPr sz="1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Be accountable to your plan</a:t>
            </a:r>
            <a:endParaRPr sz="1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9"/>
          <p:cNvSpPr txBox="1"/>
          <p:nvPr/>
        </p:nvSpPr>
        <p:spPr>
          <a:xfrm>
            <a:off x="562875" y="5549663"/>
            <a:ext cx="9406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9"/>
          <p:cNvSpPr/>
          <p:nvPr/>
        </p:nvSpPr>
        <p:spPr>
          <a:xfrm>
            <a:off x="1075075" y="5582700"/>
            <a:ext cx="10461000" cy="8022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“I have learned over the years that when one's mind is made up, this diminishes fears; </a:t>
            </a:r>
            <a:b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knowing what must be done does away with fear.” – Rosa Parks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5DC731799097441A36A2BBBA05FDD84" ma:contentTypeVersion="12" ma:contentTypeDescription="Create a new document." ma:contentTypeScope="" ma:versionID="499c669f89eda3d7e5cda93220a44cbb">
  <xsd:schema xmlns:xsd="http://www.w3.org/2001/XMLSchema" xmlns:xs="http://www.w3.org/2001/XMLSchema" xmlns:p="http://schemas.microsoft.com/office/2006/metadata/properties" xmlns:ns2="5b9a1844-e0ce-4204-b217-4db036b176ad" xmlns:ns3="f3dae96f-9465-48ef-88eb-38ce6301e077" targetNamespace="http://schemas.microsoft.com/office/2006/metadata/properties" ma:root="true" ma:fieldsID="103b0749219cc8d320aa65dd6d2895bd" ns2:_="" ns3:_="">
    <xsd:import namespace="5b9a1844-e0ce-4204-b217-4db036b176ad"/>
    <xsd:import namespace="f3dae96f-9465-48ef-88eb-38ce6301e0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9a1844-e0ce-4204-b217-4db036b176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dae96f-9465-48ef-88eb-38ce6301e07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01748BB-6D18-4818-94AF-D3615CA08A5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64A9C0A-3034-4A31-AFB9-3B9715F99858}">
  <ds:schemaRefs>
    <ds:schemaRef ds:uri="5b9a1844-e0ce-4204-b217-4db036b176ad"/>
    <ds:schemaRef ds:uri="f3dae96f-9465-48ef-88eb-38ce6301e07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776CB00-8F72-4BE9-AA9A-02BC4B58F9E7}">
  <ds:schemaRefs>
    <ds:schemaRef ds:uri="5b9a1844-e0ce-4204-b217-4db036b176ad"/>
    <ds:schemaRef ds:uri="f3dae96f-9465-48ef-88eb-38ce6301e07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21</Slides>
  <Notes>16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Office Theme</vt:lpstr>
      <vt:lpstr>1_Office Theme</vt:lpstr>
      <vt:lpstr>PowerPoint Presentation</vt:lpstr>
      <vt:lpstr>PowerPoint Presentation</vt:lpstr>
      <vt:lpstr>Welcome on board to your 2022 Hosting Kick-Off!  </vt:lpstr>
      <vt:lpstr>Why we’re here </vt:lpstr>
      <vt:lpstr>Interconnections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Field Leadership Support Plans: Host Family Recruitment</vt:lpstr>
      <vt:lpstr> Application Process Changes</vt:lpstr>
      <vt:lpstr>Sponsored Programs</vt:lpstr>
      <vt:lpstr>School  Outreach</vt:lpstr>
      <vt:lpstr>Study Abroad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Antonio Franco</dc:creator>
  <cp:revision>2</cp:revision>
  <dcterms:created xsi:type="dcterms:W3CDTF">2020-11-13T20:06:43Z</dcterms:created>
  <dcterms:modified xsi:type="dcterms:W3CDTF">2022-01-24T21:45:55Z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0x010100D5DC731799097441A36A2BBBA05FDD84</vt:lpwstr>
  </property>
</Properties>
</file>